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74" r:id="rId5"/>
    <p:sldId id="259" r:id="rId6"/>
    <p:sldId id="257" r:id="rId7"/>
    <p:sldId id="270" r:id="rId8"/>
    <p:sldId id="271" r:id="rId9"/>
    <p:sldId id="272" r:id="rId10"/>
    <p:sldId id="273" r:id="rId11"/>
    <p:sldId id="275" r:id="rId12"/>
    <p:sldId id="276" r:id="rId13"/>
    <p:sldId id="277" r:id="rId14"/>
    <p:sldId id="278" r:id="rId15"/>
    <p:sldId id="279" r:id="rId16"/>
    <p:sldId id="268" r:id="rId17"/>
    <p:sldId id="280" r:id="rId18"/>
    <p:sldId id="269" r:id="rId19"/>
    <p:sldId id="265" r:id="rId20"/>
    <p:sldId id="266" r:id="rId21"/>
    <p:sldId id="260" r:id="rId22"/>
    <p:sldId id="262" r:id="rId23"/>
    <p:sldId id="261" r:id="rId24"/>
    <p:sldId id="267" r:id="rId25"/>
    <p:sldId id="258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14"/>
  </p:normalViewPr>
  <p:slideViewPr>
    <p:cSldViewPr snapToGrid="0" snapToObjects="1">
      <p:cViewPr varScale="1">
        <p:scale>
          <a:sx n="86" d="100"/>
          <a:sy n="86" d="100"/>
        </p:scale>
        <p:origin x="5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uk-UA" sz="1200" b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Якісний</a:t>
            </a:r>
            <a:r>
              <a:rPr lang="uk-UA" sz="1200" b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склад педагогічних працівників   </a:t>
            </a:r>
            <a:r>
              <a:rPr lang="ru-RU" sz="1200" b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2022/2023 н.р.</a:t>
            </a:r>
            <a:endParaRPr lang="ru-RU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1531752824375214"/>
          <c:y val="3.917729679656498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908687724517946"/>
          <c:w val="0.90340977584237769"/>
          <c:h val="0.678339911180193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405-4B0A-85A0-3E2ADC79CB4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405-4B0A-85A0-3E2ADC79CB4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405-4B0A-85A0-3E2ADC79CB4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1405-4B0A-85A0-3E2ADC79CB44}"/>
              </c:ext>
            </c:extLst>
          </c:dPt>
          <c:dLbls>
            <c:dLbl>
              <c:idx val="0"/>
              <c:layout>
                <c:manualLayout>
                  <c:x val="3.260869565217378E-2"/>
                  <c:y val="-3.81558028616852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AD1717BF-A1EA-4994-8D76-F6725B6F349E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37%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405-4B0A-85A0-3E2ADC79CB44}"/>
                </c:ext>
              </c:extLst>
            </c:dLbl>
            <c:dLbl>
              <c:idx val="1"/>
              <c:layout>
                <c:manualLayout>
                  <c:x val="4.2897980143786242E-2"/>
                  <c:y val="-4.16834620632675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A0AE0E28-B246-4FEB-927D-CA73D48160A8}" type="CATEGORYNAME">
                      <a:rPr lang="ru-RU" sz="1200" b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endParaRPr lang="ru-RU" sz="1200" b="0" baseline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  <a:p>
                    <a:pPr>
                      <a:defRPr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defRPr>
                    </a:pPr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405-4B0A-85A0-3E2ADC79CB44}"/>
                </c:ext>
              </c:extLst>
            </c:dLbl>
            <c:dLbl>
              <c:idx val="2"/>
              <c:layout>
                <c:manualLayout>
                  <c:x val="-9.1819905288773651E-2"/>
                  <c:y val="-3.93982673406888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7524D014-6E45-4D9C-BFBA-35F2D167D80B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26%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405-4B0A-85A0-3E2ADC79CB44}"/>
                </c:ext>
              </c:extLst>
            </c:dLbl>
            <c:dLbl>
              <c:idx val="3"/>
              <c:layout>
                <c:manualLayout>
                  <c:x val="-5.7971014492753624E-2"/>
                  <c:y val="-3.81558028616852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DF1082FB-81CA-4B94-97DE-FBCE8098EF51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18%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405-4B0A-85A0-3E2ADC79CB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spc="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Перша категорія</c:v>
                </c:pt>
                <c:pt idx="2">
                  <c:v>Друга категорія</c:v>
                </c:pt>
                <c:pt idx="3">
                  <c:v>Спеціаліст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5</c:v>
                </c:pt>
                <c:pt idx="2">
                  <c:v>4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05-4B0A-85A0-3E2ADC79CB4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UA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uk-UA" sz="1200" b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Педагогічне звання</a:t>
            </a:r>
            <a:endParaRPr lang="uk-UA" sz="1200" b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defRPr sz="1400">
                <a:solidFill>
                  <a:schemeClr val="bg1"/>
                </a:solidFill>
              </a:defRPr>
            </a:pPr>
            <a:r>
              <a:rPr lang="uk-UA" sz="1200" b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2022/2023  н.р.</a:t>
            </a:r>
            <a:endParaRPr lang="uk-UA" sz="1200" b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663315011659631E-2"/>
          <c:y val="0.26511203485341511"/>
          <c:w val="0.97033668498834036"/>
          <c:h val="0.730793322892075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3DA-4E2C-A6D5-D9D702F5C6EF}"/>
              </c:ext>
            </c:extLst>
          </c:dPt>
          <c:dPt>
            <c:idx val="1"/>
            <c:bubble3D val="0"/>
            <c:explosion val="8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3DA-4E2C-A6D5-D9D702F5C6E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3DA-4E2C-A6D5-D9D702F5C6EF}"/>
              </c:ext>
            </c:extLst>
          </c:dPt>
          <c:dLbls>
            <c:dLbl>
              <c:idx val="0"/>
              <c:layout>
                <c:manualLayout>
                  <c:x val="-0.31648231471066118"/>
                  <c:y val="-0.190339828445357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ru-RU" sz="12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Без </a:t>
                    </a:r>
                    <a:r>
                      <a:rPr lang="ru-RU" sz="1200" b="0" noProof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звань</a:t>
                    </a:r>
                    <a:r>
                      <a:rPr lang="ru-RU" sz="12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59%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79213785675818"/>
                      <c:h val="0.321107927411652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3DA-4E2C-A6D5-D9D702F5C6EF}"/>
                </c:ext>
              </c:extLst>
            </c:dLbl>
            <c:dLbl>
              <c:idx val="1"/>
              <c:layout>
                <c:manualLayout>
                  <c:x val="-8.1018518518518517E-2"/>
                  <c:y val="0.119322584676915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008CA3DA-0BAC-462E-898E-E0BBEE54CA57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19%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3DA-4E2C-A6D5-D9D702F5C6EF}"/>
                </c:ext>
              </c:extLst>
            </c:dLbl>
            <c:dLbl>
              <c:idx val="2"/>
              <c:layout>
                <c:manualLayout>
                  <c:x val="0.29907520964360579"/>
                  <c:y val="0.19967977982755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D616D138-7BC9-46E4-8973-AA82E6795577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22%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49381327334083"/>
                      <c:h val="0.29971375860626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3DA-4E2C-A6D5-D9D702F5C6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spc="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Педагогічних працівників</c:v>
                </c:pt>
                <c:pt idx="1">
                  <c:v>Учитель методист</c:v>
                </c:pt>
                <c:pt idx="2">
                  <c:v>Старший учитель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DA-4E2C-A6D5-D9D702F5C6E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UA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uk-UA" sz="1200" b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Якісний</a:t>
            </a:r>
            <a:r>
              <a:rPr lang="uk-UA" sz="1200" b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склад педагогічних працівників   </a:t>
            </a:r>
            <a:r>
              <a:rPr lang="ru-RU" sz="1200" b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2023/2024 н.р.</a:t>
            </a:r>
            <a:endParaRPr lang="ru-RU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1531752824375214"/>
          <c:y val="3.917729679656498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908687724517946"/>
          <c:w val="0.90340977584237769"/>
          <c:h val="0.6783399111801939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537-4402-A38C-0A4FD1A2F10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537-4402-A38C-0A4FD1A2F108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537-4402-A38C-0A4FD1A2F108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537-4402-A38C-0A4FD1A2F108}"/>
              </c:ext>
            </c:extLst>
          </c:dPt>
          <c:dLbls>
            <c:dLbl>
              <c:idx val="0"/>
              <c:layout>
                <c:manualLayout>
                  <c:x val="3.260869565217378E-2"/>
                  <c:y val="-3.81558028616852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AD1717BF-A1EA-4994-8D76-F6725B6F349E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36%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537-4402-A38C-0A4FD1A2F108}"/>
                </c:ext>
              </c:extLst>
            </c:dLbl>
            <c:dLbl>
              <c:idx val="1"/>
              <c:layout>
                <c:manualLayout>
                  <c:x val="4.2897980143786242E-2"/>
                  <c:y val="-4.16834620632675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A0AE0E28-B246-4FEB-927D-CA73D48160A8}" type="CATEGORYNAME">
                      <a:rPr lang="ru-RU" sz="1200" b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endParaRPr lang="ru-RU" sz="1200" b="0" baseline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  <a:p>
                    <a:pPr>
                      <a:defRPr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defRPr>
                    </a:pPr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537-4402-A38C-0A4FD1A2F108}"/>
                </c:ext>
              </c:extLst>
            </c:dLbl>
            <c:dLbl>
              <c:idx val="2"/>
              <c:layout>
                <c:manualLayout>
                  <c:x val="-9.1819905288773651E-2"/>
                  <c:y val="-3.93982673406888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7524D014-6E45-4D9C-BFBA-35F2D167D80B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537-4402-A38C-0A4FD1A2F108}"/>
                </c:ext>
              </c:extLst>
            </c:dLbl>
            <c:dLbl>
              <c:idx val="3"/>
              <c:layout>
                <c:manualLayout>
                  <c:x val="-5.7971014492753624E-2"/>
                  <c:y val="-3.81558028616852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DF1082FB-81CA-4B94-97DE-FBCE8098EF51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28%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537-4402-A38C-0A4FD1A2F1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spc="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Перша категорія</c:v>
                </c:pt>
                <c:pt idx="2">
                  <c:v>Друга категорія</c:v>
                </c:pt>
                <c:pt idx="3">
                  <c:v>Спеціаліст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4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37-4402-A38C-0A4FD1A2F108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UA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uk-UA" sz="1200" b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Педагогічне звання</a:t>
            </a:r>
            <a:endParaRPr lang="uk-UA" sz="1200" b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>
              <a:defRPr sz="1400">
                <a:solidFill>
                  <a:schemeClr val="bg1"/>
                </a:solidFill>
              </a:defRPr>
            </a:pPr>
            <a:r>
              <a:rPr lang="uk-UA" sz="1200" b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2023/2024  н.р.</a:t>
            </a:r>
            <a:endParaRPr lang="uk-UA" sz="1200" b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663315011659631E-2"/>
          <c:y val="0.26511203485341511"/>
          <c:w val="0.97033668498834036"/>
          <c:h val="0.730793322892075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4B3-4951-A323-8A98E03F5CDD}"/>
              </c:ext>
            </c:extLst>
          </c:dPt>
          <c:dPt>
            <c:idx val="1"/>
            <c:bubble3D val="0"/>
            <c:explosion val="8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4B3-4951-A323-8A98E03F5CD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C4B3-4951-A323-8A98E03F5CDD}"/>
              </c:ext>
            </c:extLst>
          </c:dPt>
          <c:dLbls>
            <c:dLbl>
              <c:idx val="0"/>
              <c:layout>
                <c:manualLayout>
                  <c:x val="-0.31648231471066118"/>
                  <c:y val="-0.190339828445357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r>
                      <a:rPr lang="ru-RU" sz="12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Без </a:t>
                    </a:r>
                    <a:r>
                      <a:rPr lang="ru-RU" sz="1200" b="0" noProof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звань</a:t>
                    </a:r>
                    <a:r>
                      <a:rPr lang="ru-RU" sz="12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56%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79213785675818"/>
                      <c:h val="0.321107927411652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B3-4951-A323-8A98E03F5CDD}"/>
                </c:ext>
              </c:extLst>
            </c:dLbl>
            <c:dLbl>
              <c:idx val="1"/>
              <c:layout>
                <c:manualLayout>
                  <c:x val="-8.1018518518518517E-2"/>
                  <c:y val="0.119322584676915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008CA3DA-0BAC-462E-898E-E0BBEE54CA57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20%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4B3-4951-A323-8A98E03F5CDD}"/>
                </c:ext>
              </c:extLst>
            </c:dLbl>
            <c:dLbl>
              <c:idx val="2"/>
              <c:layout>
                <c:manualLayout>
                  <c:x val="0.29907520964360579"/>
                  <c:y val="0.19967977982755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+mn-ea"/>
                        <a:cs typeface="+mn-cs"/>
                      </a:defRPr>
                    </a:pPr>
                    <a:fld id="{D616D138-7BC9-46E4-8973-AA82E6795577}" type="CATEGORYNAME">
                      <a:rPr lang="ru-RU" sz="1200" b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200" b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defRPr>
                      </a:pPr>
                      <a:t>[ИМЯ КАТЕГОРИИ]</a:t>
                    </a:fld>
                    <a:r>
                      <a:rPr lang="ru-RU" sz="1200" b="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
24%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spc="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UA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49381327334083"/>
                      <c:h val="0.29971375860626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4B3-4951-A323-8A98E03F5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spc="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Педагогічних працівників</c:v>
                </c:pt>
                <c:pt idx="1">
                  <c:v>Учитель методист</c:v>
                </c:pt>
                <c:pt idx="2">
                  <c:v>Старший учитель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B3-4951-A323-8A98E03F5CD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F4B238-53E3-4EEA-8DC0-282A7E053E61}" type="doc">
      <dgm:prSet loTypeId="urn:microsoft.com/office/officeart/2005/8/layout/pyramid2" loCatId="list" qsTypeId="urn:microsoft.com/office/officeart/2005/8/quickstyle/simple1" qsCatId="simple" csTypeId="urn:microsoft.com/office/officeart/2005/8/colors/accent0_2" csCatId="mainScheme" phldr="1"/>
      <dgm:spPr/>
    </dgm:pt>
    <dgm:pt modelId="{0D5760D9-D02B-4810-A6A4-7C210430D815}">
      <dgm:prSet phldrT="[Текст]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r>
            <a:rPr lang="uk-UA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Гуманітарний профіль</a:t>
          </a:r>
        </a:p>
        <a:p>
          <a:r>
            <a:rPr lang="uk-UA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(українська мова)</a:t>
          </a:r>
          <a:endParaRPr lang="x-none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3B5B31B7-CD3E-47D2-9C8F-504C704662C0}" type="parTrans" cxnId="{1BB6E95D-6854-435E-AEB2-4F94405FBCEA}">
      <dgm:prSet/>
      <dgm:spPr/>
      <dgm:t>
        <a:bodyPr/>
        <a:lstStyle/>
        <a:p>
          <a:endParaRPr lang="x-none"/>
        </a:p>
      </dgm:t>
    </dgm:pt>
    <dgm:pt modelId="{11BE1E6E-062F-4400-BDD7-9EE406E16630}" type="sibTrans" cxnId="{1BB6E95D-6854-435E-AEB2-4F94405FBCEA}">
      <dgm:prSet/>
      <dgm:spPr/>
      <dgm:t>
        <a:bodyPr/>
        <a:lstStyle/>
        <a:p>
          <a:endParaRPr lang="x-none"/>
        </a:p>
      </dgm:t>
    </dgm:pt>
    <dgm:pt modelId="{EB7E737B-A0E9-401F-87DA-3C050B491EB5}">
      <dgm:prSet phldrT="[Текст]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r>
            <a:rPr lang="uk-UA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Гуманітарний профіль</a:t>
          </a:r>
        </a:p>
        <a:p>
          <a:r>
            <a:rPr lang="uk-UA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(англійська мова)</a:t>
          </a:r>
          <a:endParaRPr lang="x-none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55F16F9E-D921-45D9-8015-FD3AEB771483}" type="parTrans" cxnId="{B74CB5DA-2D93-48A3-B69F-0F6D17123C1C}">
      <dgm:prSet/>
      <dgm:spPr/>
      <dgm:t>
        <a:bodyPr/>
        <a:lstStyle/>
        <a:p>
          <a:endParaRPr lang="x-none"/>
        </a:p>
      </dgm:t>
    </dgm:pt>
    <dgm:pt modelId="{001DD200-6999-44C5-BC45-4D6FD4C35419}" type="sibTrans" cxnId="{B74CB5DA-2D93-48A3-B69F-0F6D17123C1C}">
      <dgm:prSet/>
      <dgm:spPr/>
      <dgm:t>
        <a:bodyPr/>
        <a:lstStyle/>
        <a:p>
          <a:endParaRPr lang="x-none"/>
        </a:p>
      </dgm:t>
    </dgm:pt>
    <dgm:pt modelId="{95BA083E-B2C4-4718-8F50-1F6C655C8B22}">
      <dgm:prSet phldrT="[Текст]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r>
            <a:rPr lang="uk-UA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Математичний профіль</a:t>
          </a:r>
          <a:endParaRPr lang="x-none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BFB762DF-C912-472A-855C-06287E14967D}" type="parTrans" cxnId="{A1D47FEC-0F0C-4E9B-B32D-F23C066CF0A8}">
      <dgm:prSet/>
      <dgm:spPr/>
      <dgm:t>
        <a:bodyPr/>
        <a:lstStyle/>
        <a:p>
          <a:endParaRPr lang="x-none"/>
        </a:p>
      </dgm:t>
    </dgm:pt>
    <dgm:pt modelId="{04CA28EA-6542-4773-9EAD-B0480F930CC4}" type="sibTrans" cxnId="{A1D47FEC-0F0C-4E9B-B32D-F23C066CF0A8}">
      <dgm:prSet/>
      <dgm:spPr/>
      <dgm:t>
        <a:bodyPr/>
        <a:lstStyle/>
        <a:p>
          <a:endParaRPr lang="x-none"/>
        </a:p>
      </dgm:t>
    </dgm:pt>
    <dgm:pt modelId="{BD85ACB1-3410-44C8-B362-B38CF3BE75ED}" type="pres">
      <dgm:prSet presAssocID="{EFF4B238-53E3-4EEA-8DC0-282A7E053E61}" presName="compositeShape" presStyleCnt="0">
        <dgm:presLayoutVars>
          <dgm:dir/>
          <dgm:resizeHandles/>
        </dgm:presLayoutVars>
      </dgm:prSet>
      <dgm:spPr/>
    </dgm:pt>
    <dgm:pt modelId="{7BBC4636-7BDC-46A5-AA41-2406E5C742C0}" type="pres">
      <dgm:prSet presAssocID="{EFF4B238-53E3-4EEA-8DC0-282A7E053E61}" presName="pyramid" presStyleLbl="node1" presStyleIdx="0" presStyleCnt="1"/>
      <dgm:spPr/>
    </dgm:pt>
    <dgm:pt modelId="{8322B8A0-268A-48C1-B643-37729F29432E}" type="pres">
      <dgm:prSet presAssocID="{EFF4B238-53E3-4EEA-8DC0-282A7E053E61}" presName="theList" presStyleCnt="0"/>
      <dgm:spPr/>
    </dgm:pt>
    <dgm:pt modelId="{3AA89BED-B8B3-45E9-B793-DC991AEF45FE}" type="pres">
      <dgm:prSet presAssocID="{0D5760D9-D02B-4810-A6A4-7C210430D815}" presName="aNode" presStyleLbl="fgAcc1" presStyleIdx="0" presStyleCnt="3">
        <dgm:presLayoutVars>
          <dgm:bulletEnabled val="1"/>
        </dgm:presLayoutVars>
      </dgm:prSet>
      <dgm:spPr/>
    </dgm:pt>
    <dgm:pt modelId="{B3A880FD-A8FD-4E68-BD19-7F38D72DC7BA}" type="pres">
      <dgm:prSet presAssocID="{0D5760D9-D02B-4810-A6A4-7C210430D815}" presName="aSpace" presStyleCnt="0"/>
      <dgm:spPr/>
    </dgm:pt>
    <dgm:pt modelId="{3F9AF4EC-272C-4BCB-B685-C26148B5821B}" type="pres">
      <dgm:prSet presAssocID="{EB7E737B-A0E9-401F-87DA-3C050B491EB5}" presName="aNode" presStyleLbl="fgAcc1" presStyleIdx="1" presStyleCnt="3">
        <dgm:presLayoutVars>
          <dgm:bulletEnabled val="1"/>
        </dgm:presLayoutVars>
      </dgm:prSet>
      <dgm:spPr/>
    </dgm:pt>
    <dgm:pt modelId="{4B0BF645-87E1-4B93-8D47-E728495D0BD3}" type="pres">
      <dgm:prSet presAssocID="{EB7E737B-A0E9-401F-87DA-3C050B491EB5}" presName="aSpace" presStyleCnt="0"/>
      <dgm:spPr/>
    </dgm:pt>
    <dgm:pt modelId="{90C9731B-1CC5-48D5-AF16-4B5243B64380}" type="pres">
      <dgm:prSet presAssocID="{95BA083E-B2C4-4718-8F50-1F6C655C8B22}" presName="aNode" presStyleLbl="fgAcc1" presStyleIdx="2" presStyleCnt="3">
        <dgm:presLayoutVars>
          <dgm:bulletEnabled val="1"/>
        </dgm:presLayoutVars>
      </dgm:prSet>
      <dgm:spPr/>
    </dgm:pt>
    <dgm:pt modelId="{C2DA36EE-CCC5-4278-9ACD-3E829966F061}" type="pres">
      <dgm:prSet presAssocID="{95BA083E-B2C4-4718-8F50-1F6C655C8B22}" presName="aSpace" presStyleCnt="0"/>
      <dgm:spPr/>
    </dgm:pt>
  </dgm:ptLst>
  <dgm:cxnLst>
    <dgm:cxn modelId="{B20B6C06-24FD-4F4D-87A3-622ED26FAA06}" type="presOf" srcId="{EFF4B238-53E3-4EEA-8DC0-282A7E053E61}" destId="{BD85ACB1-3410-44C8-B362-B38CF3BE75ED}" srcOrd="0" destOrd="0" presId="urn:microsoft.com/office/officeart/2005/8/layout/pyramid2"/>
    <dgm:cxn modelId="{1BB6E95D-6854-435E-AEB2-4F94405FBCEA}" srcId="{EFF4B238-53E3-4EEA-8DC0-282A7E053E61}" destId="{0D5760D9-D02B-4810-A6A4-7C210430D815}" srcOrd="0" destOrd="0" parTransId="{3B5B31B7-CD3E-47D2-9C8F-504C704662C0}" sibTransId="{11BE1E6E-062F-4400-BDD7-9EE406E16630}"/>
    <dgm:cxn modelId="{9ED39458-30C7-408A-ABEE-977296414EAB}" type="presOf" srcId="{0D5760D9-D02B-4810-A6A4-7C210430D815}" destId="{3AA89BED-B8B3-45E9-B793-DC991AEF45FE}" srcOrd="0" destOrd="0" presId="urn:microsoft.com/office/officeart/2005/8/layout/pyramid2"/>
    <dgm:cxn modelId="{4755A79F-E776-4BA0-B30B-5D5ACC7EFAC0}" type="presOf" srcId="{EB7E737B-A0E9-401F-87DA-3C050B491EB5}" destId="{3F9AF4EC-272C-4BCB-B685-C26148B5821B}" srcOrd="0" destOrd="0" presId="urn:microsoft.com/office/officeart/2005/8/layout/pyramid2"/>
    <dgm:cxn modelId="{B74CB5DA-2D93-48A3-B69F-0F6D17123C1C}" srcId="{EFF4B238-53E3-4EEA-8DC0-282A7E053E61}" destId="{EB7E737B-A0E9-401F-87DA-3C050B491EB5}" srcOrd="1" destOrd="0" parTransId="{55F16F9E-D921-45D9-8015-FD3AEB771483}" sibTransId="{001DD200-6999-44C5-BC45-4D6FD4C35419}"/>
    <dgm:cxn modelId="{CA1F1EE1-BA93-43F5-924C-7952818F1106}" type="presOf" srcId="{95BA083E-B2C4-4718-8F50-1F6C655C8B22}" destId="{90C9731B-1CC5-48D5-AF16-4B5243B64380}" srcOrd="0" destOrd="0" presId="urn:microsoft.com/office/officeart/2005/8/layout/pyramid2"/>
    <dgm:cxn modelId="{A1D47FEC-0F0C-4E9B-B32D-F23C066CF0A8}" srcId="{EFF4B238-53E3-4EEA-8DC0-282A7E053E61}" destId="{95BA083E-B2C4-4718-8F50-1F6C655C8B22}" srcOrd="2" destOrd="0" parTransId="{BFB762DF-C912-472A-855C-06287E14967D}" sibTransId="{04CA28EA-6542-4773-9EAD-B0480F930CC4}"/>
    <dgm:cxn modelId="{902677AF-6148-4194-9D84-BF7D7BD3E26C}" type="presParOf" srcId="{BD85ACB1-3410-44C8-B362-B38CF3BE75ED}" destId="{7BBC4636-7BDC-46A5-AA41-2406E5C742C0}" srcOrd="0" destOrd="0" presId="urn:microsoft.com/office/officeart/2005/8/layout/pyramid2"/>
    <dgm:cxn modelId="{5B77112E-609C-414C-B19C-4FC098C12066}" type="presParOf" srcId="{BD85ACB1-3410-44C8-B362-B38CF3BE75ED}" destId="{8322B8A0-268A-48C1-B643-37729F29432E}" srcOrd="1" destOrd="0" presId="urn:microsoft.com/office/officeart/2005/8/layout/pyramid2"/>
    <dgm:cxn modelId="{185D85DD-9567-4373-BB98-A7E4657E7BCC}" type="presParOf" srcId="{8322B8A0-268A-48C1-B643-37729F29432E}" destId="{3AA89BED-B8B3-45E9-B793-DC991AEF45FE}" srcOrd="0" destOrd="0" presId="urn:microsoft.com/office/officeart/2005/8/layout/pyramid2"/>
    <dgm:cxn modelId="{E341A9CB-16C1-4216-9FBC-B730CA2AA01E}" type="presParOf" srcId="{8322B8A0-268A-48C1-B643-37729F29432E}" destId="{B3A880FD-A8FD-4E68-BD19-7F38D72DC7BA}" srcOrd="1" destOrd="0" presId="urn:microsoft.com/office/officeart/2005/8/layout/pyramid2"/>
    <dgm:cxn modelId="{8F348349-CEC4-492E-BD6D-4F90D7203F94}" type="presParOf" srcId="{8322B8A0-268A-48C1-B643-37729F29432E}" destId="{3F9AF4EC-272C-4BCB-B685-C26148B5821B}" srcOrd="2" destOrd="0" presId="urn:microsoft.com/office/officeart/2005/8/layout/pyramid2"/>
    <dgm:cxn modelId="{A67E08AD-F97A-429D-AC51-D7A60594CE1E}" type="presParOf" srcId="{8322B8A0-268A-48C1-B643-37729F29432E}" destId="{4B0BF645-87E1-4B93-8D47-E728495D0BD3}" srcOrd="3" destOrd="0" presId="urn:microsoft.com/office/officeart/2005/8/layout/pyramid2"/>
    <dgm:cxn modelId="{5B7E2E68-03AD-44FD-8C09-DC6BC2CE4673}" type="presParOf" srcId="{8322B8A0-268A-48C1-B643-37729F29432E}" destId="{90C9731B-1CC5-48D5-AF16-4B5243B64380}" srcOrd="4" destOrd="0" presId="urn:microsoft.com/office/officeart/2005/8/layout/pyramid2"/>
    <dgm:cxn modelId="{A88E43C5-8E78-4939-8549-0F45372808AE}" type="presParOf" srcId="{8322B8A0-268A-48C1-B643-37729F29432E}" destId="{C2DA36EE-CCC5-4278-9ACD-3E829966F06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C4636-7BDC-46A5-AA41-2406E5C742C0}">
      <dsp:nvSpPr>
        <dsp:cNvPr id="0" name=""/>
        <dsp:cNvSpPr/>
      </dsp:nvSpPr>
      <dsp:spPr>
        <a:xfrm>
          <a:off x="0" y="0"/>
          <a:ext cx="3078370" cy="3755641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89BED-B8B3-45E9-B793-DC991AEF45FE}">
      <dsp:nvSpPr>
        <dsp:cNvPr id="0" name=""/>
        <dsp:cNvSpPr/>
      </dsp:nvSpPr>
      <dsp:spPr>
        <a:xfrm>
          <a:off x="1539185" y="377581"/>
          <a:ext cx="2000940" cy="889030"/>
        </a:xfrm>
        <a:prstGeom prst="round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Гуманітарний профіль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(українська мова)</a:t>
          </a:r>
          <a:endParaRPr lang="x-none" sz="1600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1582584" y="420980"/>
        <a:ext cx="1914142" cy="802232"/>
      </dsp:txXfrm>
    </dsp:sp>
    <dsp:sp modelId="{3F9AF4EC-272C-4BCB-B685-C26148B5821B}">
      <dsp:nvSpPr>
        <dsp:cNvPr id="0" name=""/>
        <dsp:cNvSpPr/>
      </dsp:nvSpPr>
      <dsp:spPr>
        <a:xfrm>
          <a:off x="1539185" y="1377740"/>
          <a:ext cx="2000940" cy="889030"/>
        </a:xfrm>
        <a:prstGeom prst="round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Гуманітарний профіль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(англійська мова)</a:t>
          </a:r>
          <a:endParaRPr lang="x-none" sz="1600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1582584" y="1421139"/>
        <a:ext cx="1914142" cy="802232"/>
      </dsp:txXfrm>
    </dsp:sp>
    <dsp:sp modelId="{90C9731B-1CC5-48D5-AF16-4B5243B64380}">
      <dsp:nvSpPr>
        <dsp:cNvPr id="0" name=""/>
        <dsp:cNvSpPr/>
      </dsp:nvSpPr>
      <dsp:spPr>
        <a:xfrm>
          <a:off x="1539185" y="2377900"/>
          <a:ext cx="2000940" cy="889030"/>
        </a:xfrm>
        <a:prstGeom prst="roundRect">
          <a:avLst/>
        </a:prstGeom>
        <a:solidFill>
          <a:schemeClr val="bg1">
            <a:lumMod val="65000"/>
            <a:alpha val="9000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Математичний профіль</a:t>
          </a:r>
          <a:endParaRPr lang="x-none" sz="1600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sp:txBody>
      <dsp:txXfrm>
        <a:off x="1582584" y="2421299"/>
        <a:ext cx="1914142" cy="802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620FE5-642B-5148-A909-6BB1B1C1C4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0016E0-4829-9147-9F35-F4BBC4331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1" y="2470944"/>
            <a:ext cx="72756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C8974-A03A-1747-BFCD-B43DBD9EE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1" y="4950619"/>
            <a:ext cx="727561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87F56-DE78-964F-A442-30B1D9B2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BDEE9-E86E-8245-8518-96AA194C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BDEED-8C19-BD4D-8131-FA6C911F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297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834C-D0CB-FB40-BE9D-C1054187A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7566A-D858-EC4C-82A0-0676F8E4D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BC650-682A-344D-9D24-F4A1A829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AE609-2CDD-5647-8F14-4AB94418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661AA-CADF-234D-8E09-7876FDDE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842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63326B-D5AC-BE43-9E2C-310AB6E90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C0950-630D-E24C-B4DB-142C8D290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2444A-831C-C546-AFEE-DC29D33C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4A08-661A-3B45-B6F0-1F56FA64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3D39C-FD9F-F64A-9C9C-88CBE174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14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80ED-4F71-B14F-82AC-E0F6EA1E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CA9CA-366A-134B-9BDF-89D769179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2BC67-4E60-F34F-9F90-7D87825F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04EB2-4D39-8B4A-9EA4-5A719D02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D79C-27AE-B948-BE0A-90905C5B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98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C89E-E1A5-664B-9571-2ADBD411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5AB2A-BBBC-8642-BAFF-6151FA29D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A2427-1882-3A4C-9EE4-2E61C860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D0A68-DBFA-DD40-B795-3C712746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0916F-B05B-364B-A838-D37F7179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65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2D84-B1A7-314A-8ECA-6B4B918D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0475-D524-1B41-84A3-F9B0417AD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FB488-B32C-DB4B-A1D3-8B9A50F0A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8625D-EFFD-B641-B1B8-151BB6C9E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FC101-BEB3-6A44-9F7D-C3472C14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7E297-F24D-084C-BEA9-B7B4DF66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854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3F3A8-EB48-8644-BF66-423C3162E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6257C-5F42-974A-8911-BBBA2B950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FEE4E-F709-454C-9647-8CD4E9891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A72B8-35B0-BD4D-A33D-FDCE40B2A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83949B-CF06-1F43-9A18-1263CCF27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F9BEE7-A110-E94C-812A-41F915C37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282226-48B2-EC4C-AD83-76D24C35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9CC3B0-6AFC-5340-932F-BCE717EA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63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57EEE-86A6-0347-B3FB-7E3663D9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949E60-4BD5-E044-B8EA-7F5DF207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3D6F9-95FD-524C-8E95-E20086F7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BBCC2-FDF3-3E41-9C65-2E111FDB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152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B707E-7844-8E4D-B9AC-428D5817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E4568-1E19-C44F-A9B4-15AEA46F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A979E-0BC8-7B46-9478-7A18AA48F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460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19CD-49FF-F443-95AC-DCA12279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C7A02-D850-EA4A-8F60-94B609431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9E97A0-16F7-C842-ABF8-BE44F4CC7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24C4A-3EF6-5B4A-8916-730DD8D4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A5CA9-6323-EF45-8440-24F6F6E8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DDA5E-EF7D-8046-BF28-9C2AF456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422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C835-16D0-364B-824A-97066942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21892C-B714-4E4B-84BE-694B7EF539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AD696-473E-CD42-A7EA-EE8A3929D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B590C-7A80-B64E-87CE-9AD7953B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38DB6-C46B-884E-B365-C7C18827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C482B-7870-9E4D-8EDD-9D181FF2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38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09BEFB-7D3C-2D45-8791-C41776571F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8538C-E3C6-174E-8383-D842C04E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294" y="365125"/>
            <a:ext cx="9762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B68D4-86B0-7940-A1A1-E4345E5CF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294" y="1825625"/>
            <a:ext cx="97625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761B9-24CE-D44C-84A1-D23F908F6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06D82-9D34-8A4C-9F29-3A81BA44BF40}" type="datetimeFigureOut">
              <a:rPr lang="x-none" smtClean="0"/>
              <a:t>24.12.2023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EC120-3A36-E44C-B01C-AA69CDEDC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480EB-ACE6-2749-85F7-DA44C9B71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CD937-C86D-CE44-A86A-32F7CD41799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284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B8E2-359A-AC4C-989D-9DA0E9F29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7200" b="1" dirty="0"/>
              <a:t>Педагогічна рада</a:t>
            </a:r>
            <a:endParaRPr lang="x-none" sz="7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4EC72-7587-E341-A051-00138DB5D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082" y="4950619"/>
            <a:ext cx="7275616" cy="1050686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Серпень, 2023 рік</a:t>
            </a:r>
          </a:p>
          <a:p>
            <a:r>
              <a:rPr lang="uk-UA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Педагогічний франчайзинг</a:t>
            </a:r>
          </a:p>
          <a:p>
            <a:r>
              <a:rPr lang="uk-UA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На толоці</a:t>
            </a:r>
            <a:endParaRPr lang="x-none" b="1" cap="all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Ternivskiy">
            <a:extLst>
              <a:ext uri="{FF2B5EF4-FFF2-40B4-BE49-F238E27FC236}">
                <a16:creationId xmlns:a16="http://schemas.microsoft.com/office/drawing/2014/main" id="{543D4346-4471-42AE-A849-5B78A8832F6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2" y="2008982"/>
            <a:ext cx="1911745" cy="165576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4C4E00-DF2E-4D79-8F04-133A4104F0E9}"/>
              </a:ext>
            </a:extLst>
          </p:cNvPr>
          <p:cNvSpPr txBox="1"/>
          <p:nvPr/>
        </p:nvSpPr>
        <p:spPr>
          <a:xfrm rot="2191754">
            <a:off x="5912258" y="2130422"/>
            <a:ext cx="1786644" cy="58896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uk-UA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2023/2024</a:t>
            </a:r>
          </a:p>
          <a:p>
            <a:pPr algn="ctr"/>
            <a:r>
              <a:rPr lang="uk-UA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навчальний рік</a:t>
            </a:r>
            <a:endParaRPr lang="aa-ET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10BC35-B047-401E-9D59-06FCF57A45C7}"/>
              </a:ext>
            </a:extLst>
          </p:cNvPr>
          <p:cNvSpPr/>
          <p:nvPr/>
        </p:nvSpPr>
        <p:spPr>
          <a:xfrm>
            <a:off x="8709975" y="5310771"/>
            <a:ext cx="3276859" cy="529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8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/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ШКОЛО, МИ РАЗОМ! </a:t>
            </a:r>
            <a:endParaRPr lang="aa-ET" sz="2800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4610F0-4870-4FEC-BC85-B4EA5F083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840" y="457339"/>
            <a:ext cx="5436509" cy="1264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235786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7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nivskiy">
            <a:extLst>
              <a:ext uri="{FF2B5EF4-FFF2-40B4-BE49-F238E27FC236}">
                <a16:creationId xmlns:a16="http://schemas.microsoft.com/office/drawing/2014/main" id="{0E1AB88D-97F6-4B13-83C7-BDE87C8CF9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F1E216-FB6D-4626-91B6-8BB49F3A991C}"/>
              </a:ext>
            </a:extLst>
          </p:cNvPr>
          <p:cNvSpPr/>
          <p:nvPr/>
        </p:nvSpPr>
        <p:spPr>
          <a:xfrm>
            <a:off x="2885243" y="43456"/>
            <a:ext cx="69648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uk-UA" sz="4400" b="1" kern="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Arial"/>
                <a:sym typeface="Arial"/>
              </a:rPr>
              <a:t>Маркетинговий підхід в управлінській діяльності</a:t>
            </a:r>
            <a:endParaRPr lang="x-none" sz="4400" b="1" kern="0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  <a:sym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141380D-14E0-4A9E-BD4F-154671CD6EE3}"/>
              </a:ext>
            </a:extLst>
          </p:cNvPr>
          <p:cNvSpPr/>
          <p:nvPr/>
        </p:nvSpPr>
        <p:spPr>
          <a:xfrm>
            <a:off x="1293459" y="6091808"/>
            <a:ext cx="9605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uk-UA" sz="2800" b="1" kern="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/>
                <a:sym typeface="Arial"/>
              </a:rPr>
              <a:t>Не  контролюйте  учителя  – контролюйте   процес</a:t>
            </a:r>
            <a:endParaRPr lang="x-none" sz="2800" b="1" kern="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/>
              <a:sym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58D22B-1D47-4885-8260-C4E8393D8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726" y="1566946"/>
            <a:ext cx="6697324" cy="436029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6045E1A-C0DF-4972-9B75-4737A8716982}"/>
              </a:ext>
            </a:extLst>
          </p:cNvPr>
          <p:cNvSpPr/>
          <p:nvPr/>
        </p:nvSpPr>
        <p:spPr>
          <a:xfrm rot="21273246">
            <a:off x="2803969" y="2469975"/>
            <a:ext cx="274786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  <a:t>2023/2024 </a:t>
            </a:r>
            <a:r>
              <a:rPr lang="uk-UA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  <a:t>н.р.</a:t>
            </a:r>
            <a:endParaRPr lang="en-US" sz="3600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  <a:sym typeface="Poppins"/>
            </a:endParaRPr>
          </a:p>
          <a:p>
            <a:r>
              <a:rPr lang="uk-UA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  <a:t>Два секрети </a:t>
            </a:r>
          </a:p>
          <a:p>
            <a:r>
              <a:rPr lang="uk-UA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  <a:t>успіху:</a:t>
            </a:r>
            <a:endParaRPr lang="aa-ET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319452F-FC95-40F4-BAFB-0EE644EFC7CF}"/>
              </a:ext>
            </a:extLst>
          </p:cNvPr>
          <p:cNvSpPr/>
          <p:nvPr/>
        </p:nvSpPr>
        <p:spPr>
          <a:xfrm rot="21374385">
            <a:off x="6050085" y="1271842"/>
            <a:ext cx="28021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x-none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</a:b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  <a:t>1. Розпочати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  <a:t>справу</a:t>
            </a:r>
            <a:br>
              <a:rPr kumimoji="0" lang="x-none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</a:b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  <a:t>2. Довести справу до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Poppins"/>
              </a:rPr>
              <a:t> кінця</a:t>
            </a:r>
            <a:endParaRPr kumimoji="0" lang="aa-ET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Black Ручка бесплатно PNG | PNG Play">
            <a:extLst>
              <a:ext uri="{FF2B5EF4-FFF2-40B4-BE49-F238E27FC236}">
                <a16:creationId xmlns:a16="http://schemas.microsoft.com/office/drawing/2014/main" id="{EFFF034A-8614-49FF-A524-BAD4E9D5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37" y="2571454"/>
            <a:ext cx="3020174" cy="302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31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nivskiy">
            <a:extLst>
              <a:ext uri="{FF2B5EF4-FFF2-40B4-BE49-F238E27FC236}">
                <a16:creationId xmlns:a16="http://schemas.microsoft.com/office/drawing/2014/main" id="{A1A5A37B-BC74-4F3E-B75B-5AA2291E465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71E2FB6-7FF5-4689-A69E-4C8B609E42D2}"/>
              </a:ext>
            </a:extLst>
          </p:cNvPr>
          <p:cNvSpPr/>
          <p:nvPr/>
        </p:nvSpPr>
        <p:spPr>
          <a:xfrm>
            <a:off x="3168090" y="0"/>
            <a:ext cx="5529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Calibri" panose="020F0502020204030204" pitchFamily="34" charset="0"/>
                <a:cs typeface="Arial"/>
                <a:sym typeface="Arial"/>
              </a:rPr>
              <a:t>Стан та розвиток мережі</a:t>
            </a:r>
            <a:endParaRPr lang="aa-ET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46374B8-89C1-4439-9E39-667FEC0F7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863911"/>
              </p:ext>
            </p:extLst>
          </p:nvPr>
        </p:nvGraphicFramePr>
        <p:xfrm>
          <a:off x="1567477" y="948182"/>
          <a:ext cx="9657110" cy="5610980"/>
        </p:xfrm>
        <a:graphic>
          <a:graphicData uri="http://schemas.openxmlformats.org/drawingml/2006/table">
            <a:tbl>
              <a:tblPr firstRow="1" firstCol="1" bandRow="1"/>
              <a:tblGrid>
                <a:gridCol w="1270672">
                  <a:extLst>
                    <a:ext uri="{9D8B030D-6E8A-4147-A177-3AD203B41FA5}">
                      <a16:colId xmlns:a16="http://schemas.microsoft.com/office/drawing/2014/main" val="1762442943"/>
                    </a:ext>
                  </a:extLst>
                </a:gridCol>
                <a:gridCol w="1270672">
                  <a:extLst>
                    <a:ext uri="{9D8B030D-6E8A-4147-A177-3AD203B41FA5}">
                      <a16:colId xmlns:a16="http://schemas.microsoft.com/office/drawing/2014/main" val="3668695976"/>
                    </a:ext>
                  </a:extLst>
                </a:gridCol>
                <a:gridCol w="996926">
                  <a:extLst>
                    <a:ext uri="{9D8B030D-6E8A-4147-A177-3AD203B41FA5}">
                      <a16:colId xmlns:a16="http://schemas.microsoft.com/office/drawing/2014/main" val="1889602224"/>
                    </a:ext>
                  </a:extLst>
                </a:gridCol>
                <a:gridCol w="996926">
                  <a:extLst>
                    <a:ext uri="{9D8B030D-6E8A-4147-A177-3AD203B41FA5}">
                      <a16:colId xmlns:a16="http://schemas.microsoft.com/office/drawing/2014/main" val="3562514801"/>
                    </a:ext>
                  </a:extLst>
                </a:gridCol>
                <a:gridCol w="996926">
                  <a:extLst>
                    <a:ext uri="{9D8B030D-6E8A-4147-A177-3AD203B41FA5}">
                      <a16:colId xmlns:a16="http://schemas.microsoft.com/office/drawing/2014/main" val="2835944934"/>
                    </a:ext>
                  </a:extLst>
                </a:gridCol>
                <a:gridCol w="1658003">
                  <a:extLst>
                    <a:ext uri="{9D8B030D-6E8A-4147-A177-3AD203B41FA5}">
                      <a16:colId xmlns:a16="http://schemas.microsoft.com/office/drawing/2014/main" val="1972994080"/>
                    </a:ext>
                  </a:extLst>
                </a:gridCol>
                <a:gridCol w="1658003">
                  <a:extLst>
                    <a:ext uri="{9D8B030D-6E8A-4147-A177-3AD203B41FA5}">
                      <a16:colId xmlns:a16="http://schemas.microsoft.com/office/drawing/2014/main" val="3354883811"/>
                    </a:ext>
                  </a:extLst>
                </a:gridCol>
                <a:gridCol w="808982">
                  <a:extLst>
                    <a:ext uri="{9D8B030D-6E8A-4147-A177-3AD203B41FA5}">
                      <a16:colId xmlns:a16="http://schemas.microsoft.com/office/drawing/2014/main" val="1727001207"/>
                    </a:ext>
                  </a:extLst>
                </a:gridCol>
              </a:tblGrid>
              <a:tr h="441101">
                <a:tc rowSpan="1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all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all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all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all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all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all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all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cap="all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all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Навчальний рік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 учнів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Кількість класів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Середня 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наповнюваність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3324629"/>
                  </a:ext>
                </a:extLst>
              </a:tr>
              <a:tr h="171832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КЗО «Тернівський ліцей»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849819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2012-2013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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22,6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3447997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2013-2014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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21,4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7877357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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17194752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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7668399"/>
                  </a:ext>
                </a:extLst>
              </a:tr>
              <a:tr h="162486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НВК «ЗНЗ І-ІІ ступенів – Тернівський ліцей»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853249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22,7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483362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264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655233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23,73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8142296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  <a:r>
                        <a:rPr lang="uk-UA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-2020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26,4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5592086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24,5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3645766"/>
                  </a:ext>
                </a:extLst>
              </a:tr>
              <a:tr h="223657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cap="small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Криворізький Тернівський ліцей Криворізької міської ради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503697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384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29,5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7375545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391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27,9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2721359"/>
                  </a:ext>
                </a:extLst>
              </a:tr>
              <a:tr h="31637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aa-ET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366</a:t>
                      </a:r>
                      <a:endParaRPr lang="aa-ET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aa-ET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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28,15</a:t>
                      </a:r>
                      <a:endParaRPr lang="aa-ET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</a:t>
                      </a:r>
                    </a:p>
                  </a:txBody>
                  <a:tcPr marL="41082" marR="41082" marT="57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9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nivskiy">
            <a:extLst>
              <a:ext uri="{FF2B5EF4-FFF2-40B4-BE49-F238E27FC236}">
                <a16:creationId xmlns:a16="http://schemas.microsoft.com/office/drawing/2014/main" id="{2D217BB5-0933-41CB-BFE7-B29F490FF4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C3DD13-6328-4AA0-89A0-F9CA313F693F}"/>
              </a:ext>
            </a:extLst>
          </p:cNvPr>
          <p:cNvSpPr/>
          <p:nvPr/>
        </p:nvSpPr>
        <p:spPr>
          <a:xfrm>
            <a:off x="2448151" y="80224"/>
            <a:ext cx="70134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Calibri" panose="020F0502020204030204" pitchFamily="34" charset="0"/>
                <a:cs typeface="Arial"/>
                <a:sym typeface="Arial"/>
              </a:rPr>
              <a:t>Академічний ліцей 2023/2024 </a:t>
            </a:r>
            <a:endParaRPr lang="aa-ET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0D59C1-BBBA-4883-9EB8-4DF2BA86BF08}"/>
              </a:ext>
            </a:extLst>
          </p:cNvPr>
          <p:cNvSpPr/>
          <p:nvPr/>
        </p:nvSpPr>
        <p:spPr>
          <a:xfrm>
            <a:off x="3130732" y="739071"/>
            <a:ext cx="5648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buClr>
                <a:srgbClr val="000000"/>
              </a:buClr>
              <a:buFont typeface="Arial"/>
              <a:buNone/>
            </a:pPr>
            <a:r>
              <a:rPr lang="uk-UA" sz="2400" kern="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Фактична мережа, станом на 30.08.2023</a:t>
            </a:r>
            <a:endParaRPr lang="aa-ET" sz="2400" kern="0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7293BA94-7F95-4F9E-8209-6DC12BF64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516244"/>
              </p:ext>
            </p:extLst>
          </p:nvPr>
        </p:nvGraphicFramePr>
        <p:xfrm>
          <a:off x="1288330" y="1291376"/>
          <a:ext cx="7101068" cy="5486400"/>
        </p:xfrm>
        <a:graphic>
          <a:graphicData uri="http://schemas.openxmlformats.org/drawingml/2006/table">
            <a:tbl>
              <a:tblPr firstRow="1" firstCol="1" bandRow="1"/>
              <a:tblGrid>
                <a:gridCol w="1228708">
                  <a:extLst>
                    <a:ext uri="{9D8B030D-6E8A-4147-A177-3AD203B41FA5}">
                      <a16:colId xmlns:a16="http://schemas.microsoft.com/office/drawing/2014/main" val="4204863739"/>
                    </a:ext>
                  </a:extLst>
                </a:gridCol>
                <a:gridCol w="1675817">
                  <a:extLst>
                    <a:ext uri="{9D8B030D-6E8A-4147-A177-3AD203B41FA5}">
                      <a16:colId xmlns:a16="http://schemas.microsoft.com/office/drawing/2014/main" val="1389081763"/>
                    </a:ext>
                  </a:extLst>
                </a:gridCol>
                <a:gridCol w="983560">
                  <a:extLst>
                    <a:ext uri="{9D8B030D-6E8A-4147-A177-3AD203B41FA5}">
                      <a16:colId xmlns:a16="http://schemas.microsoft.com/office/drawing/2014/main" val="3741298824"/>
                    </a:ext>
                  </a:extLst>
                </a:gridCol>
                <a:gridCol w="1313895">
                  <a:extLst>
                    <a:ext uri="{9D8B030D-6E8A-4147-A177-3AD203B41FA5}">
                      <a16:colId xmlns:a16="http://schemas.microsoft.com/office/drawing/2014/main" val="197489138"/>
                    </a:ext>
                  </a:extLst>
                </a:gridCol>
                <a:gridCol w="1899088">
                  <a:extLst>
                    <a:ext uri="{9D8B030D-6E8A-4147-A177-3AD203B41FA5}">
                      <a16:colId xmlns:a16="http://schemas.microsoft.com/office/drawing/2014/main" val="1224519280"/>
                    </a:ext>
                  </a:extLst>
                </a:gridCol>
              </a:tblGrid>
              <a:tr h="4940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Класи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Кількість учнів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 них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Кількість учнів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всього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Кількість вільних місць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Поглиблене вивчення/профіль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02098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30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033592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4 клас</a:t>
                      </a:r>
                      <a:endParaRPr lang="aa-ET" sz="1800" b="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30        середня наповнюваність – 30 учнів</a:t>
                      </a:r>
                      <a:endParaRPr lang="aa-ET" sz="1800" b="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03298057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28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157121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30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765732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29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9417669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8-А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27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54 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ru-RU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777153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8-Б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27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ru-RU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Українська мова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92173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28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 2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Біологія 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284064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5-9 класи</a:t>
                      </a:r>
                      <a:endParaRPr lang="aa-ET" sz="1800" b="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169  </a:t>
                      </a:r>
                      <a:r>
                        <a:rPr kumimoji="0" lang="uk-UA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      середня наповнюваність – 28,1 учнів</a:t>
                      </a:r>
                      <a:endParaRPr kumimoji="0" lang="aa-ET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2285382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10-А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23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78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7 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Англійська мова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978714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10-Б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26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  <a:endParaRPr lang="aa-ET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Українська мова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925169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10-В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29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aa-ET" dirty="0"/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Математика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635061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11-А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32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89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Англійська мова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603374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11-Б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30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aa-ET" sz="180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Українська мова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512835"/>
                  </a:ext>
                </a:extLst>
              </a:tr>
              <a:tr h="164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11-В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27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Математика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532869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10-11 класи</a:t>
                      </a:r>
                      <a:endParaRPr lang="aa-ET" sz="1800" b="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167</a:t>
                      </a:r>
                      <a:r>
                        <a:rPr kumimoji="0" lang="uk-UA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       середня наповнюваність – 27,8 учнів</a:t>
                      </a:r>
                      <a:endParaRPr kumimoji="0" lang="aa-ET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62503583"/>
                  </a:ext>
                </a:extLst>
              </a:tr>
              <a:tr h="164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4-11 класи</a:t>
                      </a:r>
                      <a:endParaRPr lang="aa-ET" sz="1800" b="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uk-UA" sz="1800" b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366</a:t>
                      </a:r>
                      <a:r>
                        <a:rPr kumimoji="0" lang="uk-UA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      середня наповнюваність – 28, 15 учнів</a:t>
                      </a:r>
                      <a:endParaRPr kumimoji="0" lang="aa-ET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 Narrow" panose="020B0606020202030204" pitchFamily="34" charset="0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L="49113" marR="4911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8694990"/>
                  </a:ext>
                </a:extLst>
              </a:tr>
            </a:tbl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1AA51F05-A27E-4CB0-8F68-8D38EBDF2C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267984"/>
              </p:ext>
            </p:extLst>
          </p:nvPr>
        </p:nvGraphicFramePr>
        <p:xfrm>
          <a:off x="8549196" y="2201661"/>
          <a:ext cx="3540126" cy="3755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19228E-9DE3-4BBA-B08E-7A75782B0AF2}"/>
              </a:ext>
            </a:extLst>
          </p:cNvPr>
          <p:cNvSpPr/>
          <p:nvPr/>
        </p:nvSpPr>
        <p:spPr>
          <a:xfrm>
            <a:off x="7989831" y="6067225"/>
            <a:ext cx="42482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Освітня субвенція</a:t>
            </a:r>
          </a:p>
          <a:p>
            <a:pPr algn="ctr"/>
            <a:r>
              <a:rPr lang="uk-UA" sz="1600" dirty="0">
                <a:solidFill>
                  <a:schemeClr val="bg1"/>
                </a:solidFill>
                <a:latin typeface="Arial Narrow" panose="020B0606020202030204" pitchFamily="34" charset="0"/>
              </a:rPr>
              <a:t>Розрахункова наповнюваність класів учнями – 27,5 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6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394390-E0B5-4D58-810F-A5A985DF85F5}"/>
              </a:ext>
            </a:extLst>
          </p:cNvPr>
          <p:cNvSpPr/>
          <p:nvPr/>
        </p:nvSpPr>
        <p:spPr>
          <a:xfrm>
            <a:off x="2257887" y="107337"/>
            <a:ext cx="76762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u="none" strike="noStrike" kern="0" cap="small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Якісна освіта - </a:t>
            </a:r>
            <a:r>
              <a:rPr kumimoji="0" lang="uk-UA" sz="320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«Компетентний учитель – запорука реалізації інноваційного  підходу до сучасного освітнього процесу»</a:t>
            </a:r>
            <a:endParaRPr kumimoji="0" lang="uk-UA" sz="3200" u="none" strike="noStrike" kern="0" cap="none" spc="0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3" name="Рисунок 2" descr="Ternivskiy">
            <a:extLst>
              <a:ext uri="{FF2B5EF4-FFF2-40B4-BE49-F238E27FC236}">
                <a16:creationId xmlns:a16="http://schemas.microsoft.com/office/drawing/2014/main" id="{5C8C6E99-FC63-43FE-95A0-B3EEDFC2070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E7EFBEA-46D0-41E8-A3C1-4A476D45C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279656"/>
              </p:ext>
            </p:extLst>
          </p:nvPr>
        </p:nvGraphicFramePr>
        <p:xfrm>
          <a:off x="2072715" y="1787048"/>
          <a:ext cx="4023285" cy="2516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A31EC5A-65CB-41D5-ADBE-3EF57FEAF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0369753"/>
              </p:ext>
            </p:extLst>
          </p:nvPr>
        </p:nvGraphicFramePr>
        <p:xfrm>
          <a:off x="2072714" y="4364122"/>
          <a:ext cx="4023286" cy="249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B110F63-B440-421D-8F4C-82BD9EC7BE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783659"/>
              </p:ext>
            </p:extLst>
          </p:nvPr>
        </p:nvGraphicFramePr>
        <p:xfrm>
          <a:off x="7300403" y="1787048"/>
          <a:ext cx="4023285" cy="2516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AA9A950-DEAB-4657-96AA-4B84C307BD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3057884"/>
              </p:ext>
            </p:extLst>
          </p:nvPr>
        </p:nvGraphicFramePr>
        <p:xfrm>
          <a:off x="7445183" y="4365963"/>
          <a:ext cx="4023286" cy="249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7C4044-00D8-47F5-BD94-A6DD49CA8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0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Закон про українську мову повинен мати статус Конституції – Слово Просвіти">
            <a:extLst>
              <a:ext uri="{FF2B5EF4-FFF2-40B4-BE49-F238E27FC236}">
                <a16:creationId xmlns:a16="http://schemas.microsoft.com/office/drawing/2014/main" id="{C66247A2-8C89-4A8A-BA62-C5AE80EF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841" y="40393"/>
            <a:ext cx="3734051" cy="19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Ternivskiy">
            <a:extLst>
              <a:ext uri="{FF2B5EF4-FFF2-40B4-BE49-F238E27FC236}">
                <a16:creationId xmlns:a16="http://schemas.microsoft.com/office/drawing/2014/main" id="{CA954078-4119-4EB3-8234-334CDEC718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1BF2F4-912D-4990-89B6-0133A983E80D}"/>
              </a:ext>
            </a:extLst>
          </p:cNvPr>
          <p:cNvSpPr/>
          <p:nvPr/>
        </p:nvSpPr>
        <p:spPr>
          <a:xfrm>
            <a:off x="1321227" y="2412600"/>
            <a:ext cx="10179606" cy="3883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uk-UA" sz="2800" kern="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/>
                <a:sym typeface="Arial"/>
              </a:rPr>
              <a:t>Проблемні питання:</a:t>
            </a:r>
            <a:endParaRPr lang="x-none" sz="2800" kern="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Arial"/>
              <a:sym typeface="Arial"/>
            </a:endParaRPr>
          </a:p>
          <a:p>
            <a:pPr algn="just">
              <a:lnSpc>
                <a:spcPct val="107000"/>
              </a:lnSpc>
              <a:buClr>
                <a:srgbClr val="000000"/>
              </a:buClr>
            </a:pPr>
            <a:r>
              <a:rPr lang="uk-UA" sz="2800" kern="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uk-UA" sz="2800" kern="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не забезпечується впродовж дистанційного уроку дотримання єдиного україномовного режиму;</a:t>
            </a:r>
            <a:endParaRPr lang="x-none" sz="2800" kern="0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07000"/>
              </a:lnSpc>
              <a:buClr>
                <a:srgbClr val="000000"/>
              </a:buClr>
            </a:pPr>
            <a:r>
              <a:rPr lang="uk-UA" sz="2800" kern="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uk-UA" sz="2800" kern="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мають місце спілкування російською мовою  під час освітнього процесу та позанавчальне спілкування як педагогів зі школярами та їхніми батьками, так і здобувачів освіти російською мовою;</a:t>
            </a:r>
            <a:endParaRPr lang="x-none" sz="2800" kern="0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uk-UA" sz="2800" kern="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uk-UA" sz="2800" kern="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не набрало масового розповсюдження використання української мови у стосунках між учасниками освітнього процесу.</a:t>
            </a:r>
            <a:endParaRPr lang="x-none" sz="2800" kern="0" dirty="0">
              <a:solidFill>
                <a:schemeClr val="bg1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638ABA-4B84-4100-8F23-0056319A6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04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nivskiy">
            <a:extLst>
              <a:ext uri="{FF2B5EF4-FFF2-40B4-BE49-F238E27FC236}">
                <a16:creationId xmlns:a16="http://schemas.microsoft.com/office/drawing/2014/main" id="{FABDE6AA-47C3-4C72-AD50-A66D927026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6590E8-29C8-495F-B3DC-2D41E5CE749F}"/>
              </a:ext>
            </a:extLst>
          </p:cNvPr>
          <p:cNvSpPr/>
          <p:nvPr/>
        </p:nvSpPr>
        <p:spPr>
          <a:xfrm>
            <a:off x="2517253" y="134366"/>
            <a:ext cx="683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rial"/>
                <a:sym typeface="Arial"/>
              </a:rPr>
              <a:t>Якість освітніх   послуг – головна умова конкурентоспроможності закладу </a:t>
            </a:r>
            <a:endParaRPr lang="aa-ET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84F1FE2-6631-4D32-BC5B-18226D63B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129716"/>
              </p:ext>
            </p:extLst>
          </p:nvPr>
        </p:nvGraphicFramePr>
        <p:xfrm>
          <a:off x="1376039" y="1552334"/>
          <a:ext cx="10635451" cy="5150334"/>
        </p:xfrm>
        <a:graphic>
          <a:graphicData uri="http://schemas.openxmlformats.org/drawingml/2006/table">
            <a:tbl>
              <a:tblPr firstRow="1" firstCol="1" bandRow="1"/>
              <a:tblGrid>
                <a:gridCol w="1201523">
                  <a:extLst>
                    <a:ext uri="{9D8B030D-6E8A-4147-A177-3AD203B41FA5}">
                      <a16:colId xmlns:a16="http://schemas.microsoft.com/office/drawing/2014/main" val="2031697146"/>
                    </a:ext>
                  </a:extLst>
                </a:gridCol>
                <a:gridCol w="610408">
                  <a:extLst>
                    <a:ext uri="{9D8B030D-6E8A-4147-A177-3AD203B41FA5}">
                      <a16:colId xmlns:a16="http://schemas.microsoft.com/office/drawing/2014/main" val="2369056378"/>
                    </a:ext>
                  </a:extLst>
                </a:gridCol>
                <a:gridCol w="648992">
                  <a:extLst>
                    <a:ext uri="{9D8B030D-6E8A-4147-A177-3AD203B41FA5}">
                      <a16:colId xmlns:a16="http://schemas.microsoft.com/office/drawing/2014/main" val="2397474816"/>
                    </a:ext>
                  </a:extLst>
                </a:gridCol>
                <a:gridCol w="542498">
                  <a:extLst>
                    <a:ext uri="{9D8B030D-6E8A-4147-A177-3AD203B41FA5}">
                      <a16:colId xmlns:a16="http://schemas.microsoft.com/office/drawing/2014/main" val="2933008054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2960887473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2028445060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671551123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779842259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458826188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3749719919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1213655829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3900530308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2352934817"/>
                    </a:ext>
                  </a:extLst>
                </a:gridCol>
                <a:gridCol w="635874">
                  <a:extLst>
                    <a:ext uri="{9D8B030D-6E8A-4147-A177-3AD203B41FA5}">
                      <a16:colId xmlns:a16="http://schemas.microsoft.com/office/drawing/2014/main" val="1339073905"/>
                    </a:ext>
                  </a:extLst>
                </a:gridCol>
                <a:gridCol w="636645">
                  <a:extLst>
                    <a:ext uri="{9D8B030D-6E8A-4147-A177-3AD203B41FA5}">
                      <a16:colId xmlns:a16="http://schemas.microsoft.com/office/drawing/2014/main" val="1411889385"/>
                    </a:ext>
                  </a:extLst>
                </a:gridCol>
                <a:gridCol w="636645">
                  <a:extLst>
                    <a:ext uri="{9D8B030D-6E8A-4147-A177-3AD203B41FA5}">
                      <a16:colId xmlns:a16="http://schemas.microsoft.com/office/drawing/2014/main" val="3793371628"/>
                    </a:ext>
                  </a:extLst>
                </a:gridCol>
              </a:tblGrid>
              <a:tr h="15121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 НМТ</a:t>
                      </a:r>
                      <a:endParaRPr lang="aa-ET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Учнів у класі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Взяли участь</a:t>
                      </a:r>
                      <a:endParaRPr lang="aa-ET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подолали поріг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aa-ET" sz="20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0-12</a:t>
                      </a:r>
                      <a:r>
                        <a:rPr lang="uk-UA" sz="20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aa-ET" sz="20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</a:t>
                      </a:r>
                      <a:endParaRPr lang="aa-ET" sz="20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aa-ET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Початковий рівень (річна)</a:t>
                      </a:r>
                      <a:endParaRPr lang="aa-ET" sz="1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2000" b="1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uk-UA" sz="2000" b="1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aa-ET" sz="2000" b="1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uk-UA" sz="2000" b="1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aa-ET" sz="2000" b="1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aa-ET" sz="2000" dirty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aa-ET" sz="16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Середній рівень (річна)</a:t>
                      </a:r>
                      <a:endParaRPr lang="aa-ET" sz="16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20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uk-UA" sz="20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aa-ET" sz="20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-180 б</a:t>
                      </a:r>
                      <a:endParaRPr lang="aa-ET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aa-ET" sz="16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Достатній  рівень (річна)</a:t>
                      </a:r>
                      <a:endParaRPr lang="aa-ET" sz="16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a-ET" sz="2000" b="1" dirty="0">
                          <a:solidFill>
                            <a:srgbClr val="D6009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181-200 б</a:t>
                      </a:r>
                      <a:endParaRPr lang="aa-ET" sz="2000" dirty="0">
                        <a:solidFill>
                          <a:srgbClr val="D60093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aa-ET" sz="16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Високий рівень (річна)</a:t>
                      </a:r>
                      <a:endParaRPr lang="aa-ET" sz="16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277656"/>
                  </a:ext>
                </a:extLst>
              </a:tr>
              <a:tr h="268403">
                <a:tc gridSpan="1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11-А  Англійська мова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077587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Українська мова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52%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48%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6949252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1-4%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52%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aa-ET" sz="18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61154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Історія України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8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34%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3708479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Англ. мова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aa-ET" sz="18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38%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aa-ET" sz="18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48%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0488297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Біологія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aa-ET" sz="18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3124442"/>
                  </a:ext>
                </a:extLst>
              </a:tr>
              <a:tr h="550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Фізика</a:t>
                      </a:r>
                      <a:endParaRPr lang="aa-ET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aa-ET" sz="180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D6009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aa-ET" sz="1800" dirty="0">
                        <a:solidFill>
                          <a:srgbClr val="D6009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362658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983FA0-98DD-42E3-8B92-414FE04BB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64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ernivskiy">
            <a:extLst>
              <a:ext uri="{FF2B5EF4-FFF2-40B4-BE49-F238E27FC236}">
                <a16:creationId xmlns:a16="http://schemas.microsoft.com/office/drawing/2014/main" id="{34A68DB3-3FC8-4E09-A04C-CC0A74A73E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6CD712-E2EA-4E3A-A529-7015EB228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EE17C8-3D3C-41D0-9FD9-39C351495E61}"/>
              </a:ext>
            </a:extLst>
          </p:cNvPr>
          <p:cNvSpPr/>
          <p:nvPr/>
        </p:nvSpPr>
        <p:spPr>
          <a:xfrm>
            <a:off x="2246051" y="460556"/>
            <a:ext cx="10457895" cy="616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Bef>
                <a:spcPts val="210"/>
              </a:spcBef>
              <a:spcAft>
                <a:spcPts val="0"/>
              </a:spcAft>
            </a:pPr>
            <a:r>
              <a:rPr lang="uk-UA" sz="1200" b="1" kern="150" cap="small" dirty="0">
                <a:latin typeface="Times New Roman" panose="02020603050405020304" pitchFamily="18" charset="0"/>
                <a:ea typeface="F"/>
                <a:cs typeface="Times New Roman" panose="02020603050405020304" pitchFamily="18" charset="0"/>
              </a:rPr>
              <a:t>. </a:t>
            </a:r>
            <a:r>
              <a:rPr lang="uk-UA" sz="3600" b="1" kern="150" cap="small" dirty="0">
                <a:solidFill>
                  <a:schemeClr val="bg1"/>
                </a:solidFill>
                <a:latin typeface="Arial Narrow" panose="020B0606020202030204" pitchFamily="34" charset="0"/>
                <a:ea typeface="F"/>
                <a:cs typeface="Times New Roman" panose="02020603050405020304" pitchFamily="18" charset="0"/>
              </a:rPr>
              <a:t>Структура </a:t>
            </a:r>
            <a:r>
              <a:rPr lang="uk-UA" sz="3600" b="1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2023/2024 </a:t>
            </a:r>
            <a:r>
              <a:rPr lang="uk-UA" sz="3600" b="1" kern="150" cap="small" dirty="0">
                <a:solidFill>
                  <a:schemeClr val="bg1"/>
                </a:solidFill>
                <a:latin typeface="Arial Narrow" panose="020B0606020202030204" pitchFamily="34" charset="0"/>
                <a:ea typeface="F"/>
                <a:cs typeface="Times New Roman" panose="02020603050405020304" pitchFamily="18" charset="0"/>
              </a:rPr>
              <a:t>навчального року</a:t>
            </a:r>
            <a:endParaRPr lang="ru-UA" sz="36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400" b="1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Навчальний рік розпочинається 1 вересня 2023 року, завершується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400" b="1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червня 2024 року.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400" b="1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Навчальні заняття проводяться за семестровою системою: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uk-UA" sz="2400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семестр – 01.09.2023 – 22.12.2023;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uk-UA" sz="2400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 семестр – 10.01.2024 – 03.06.2024 (175 днів)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400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Канікули: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uk-UA" sz="2400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осінні - 23.10. 2023 – 29.10.2023 (7 днів);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uk-UA" sz="2400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зимові - 23.12.2023 – 08.01.2024 (16 днів);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uk-UA" sz="2400" cap="small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весняні - 25.03.2024 – 31.03.2024 (7 днів) (30 днів)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Державна підсумкова атестація проводиться (</a:t>
            </a:r>
            <a:r>
              <a:rPr lang="uk-UA" sz="24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орієнтовно</a:t>
            </a:r>
            <a:r>
              <a:rPr lang="uk-UA" sz="24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4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uk-UA" sz="24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4-х класах: 10.05.2024 – 20.05.2024;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uk-UA" sz="2400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9-х класах: 04.06.2024 – 14.06.2024;</a:t>
            </a:r>
            <a:endParaRPr lang="ru-UA" sz="24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uk-UA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11 класі:     03.06.2024 – 28.06.2024.</a:t>
            </a:r>
            <a:endParaRPr lang="ru-UA" sz="2400" dirty="0">
              <a:solidFill>
                <a:schemeClr val="bg1"/>
              </a:solidFill>
              <a:latin typeface="Wingdings" panose="05000000000000000000" pitchFamily="2" charset="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53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nivskiy">
            <a:extLst>
              <a:ext uri="{FF2B5EF4-FFF2-40B4-BE49-F238E27FC236}">
                <a16:creationId xmlns:a16="http://schemas.microsoft.com/office/drawing/2014/main" id="{59A32665-F241-4B4C-BB0E-17FDF19330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C81420-2757-4EA7-B24F-4718EF6E43EB}"/>
              </a:ext>
            </a:extLst>
          </p:cNvPr>
          <p:cNvSpPr/>
          <p:nvPr/>
        </p:nvSpPr>
        <p:spPr>
          <a:xfrm>
            <a:off x="2414726" y="80474"/>
            <a:ext cx="9438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cs typeface="Arial"/>
                <a:sym typeface="Arial"/>
              </a:rPr>
              <a:t>Ротаційна модель навчання - змішаний режим навчання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4293B7-F696-45EF-92E0-EB2A2FE1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294" y="665249"/>
            <a:ext cx="8495945" cy="60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76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ernivskiy">
            <a:extLst>
              <a:ext uri="{FF2B5EF4-FFF2-40B4-BE49-F238E27FC236}">
                <a16:creationId xmlns:a16="http://schemas.microsoft.com/office/drawing/2014/main" id="{A20DEBF8-CBF5-43E5-9376-952E41BEEB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78485F-7E61-4AE1-9AA7-1EAFAE9D8214}"/>
              </a:ext>
            </a:extLst>
          </p:cNvPr>
          <p:cNvSpPr/>
          <p:nvPr/>
        </p:nvSpPr>
        <p:spPr>
          <a:xfrm>
            <a:off x="1949443" y="532599"/>
            <a:ext cx="8549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630">
              <a:lnSpc>
                <a:spcPts val="3640"/>
              </a:lnSpc>
              <a:spcBef>
                <a:spcPct val="0"/>
              </a:spcBef>
            </a:pPr>
            <a:r>
              <a:rPr lang="uk-U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Щодо подолання </a:t>
            </a:r>
          </a:p>
          <a:p>
            <a:pPr lvl="0" algn="ctr" defTabSz="609630">
              <a:lnSpc>
                <a:spcPts val="3640"/>
              </a:lnSpc>
              <a:spcBef>
                <a:spcPct val="0"/>
              </a:spcBef>
            </a:pPr>
            <a:r>
              <a:rPr lang="uk-U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навчальних втрат 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CF0D8CE-FBBC-40AA-B4B1-C189D9C08A2C}"/>
              </a:ext>
            </a:extLst>
          </p:cNvPr>
          <p:cNvSpPr txBox="1"/>
          <p:nvPr/>
        </p:nvSpPr>
        <p:spPr>
          <a:xfrm>
            <a:off x="1438844" y="2208880"/>
            <a:ext cx="7645309" cy="83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34"/>
              </a:lnSpc>
              <a:spcBef>
                <a:spcPct val="0"/>
              </a:spcBef>
            </a:pPr>
            <a:r>
              <a:rPr lang="uk-UA" sz="5096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ldesqo Serif"/>
              </a:rPr>
              <a:t>З'ясувати: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A9B00-B210-47C5-B959-7A2B0A3E49D1}"/>
              </a:ext>
            </a:extLst>
          </p:cNvPr>
          <p:cNvSpPr txBox="1"/>
          <p:nvPr/>
        </p:nvSpPr>
        <p:spPr>
          <a:xfrm>
            <a:off x="1026763" y="3297830"/>
            <a:ext cx="32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 Narrow" panose="020B0606020202030204" pitchFamily="34" charset="0"/>
              </a:rPr>
              <a:t>Що є Ключового?</a:t>
            </a:r>
            <a:endParaRPr lang="ru-UA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9EDEE-9DCE-4995-963A-2406C1025D2B}"/>
              </a:ext>
            </a:extLst>
          </p:cNvPr>
          <p:cNvSpPr txBox="1"/>
          <p:nvPr/>
        </p:nvSpPr>
        <p:spPr>
          <a:xfrm>
            <a:off x="1026763" y="4318438"/>
            <a:ext cx="6191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 Narrow" panose="020B0606020202030204" pitchFamily="34" charset="0"/>
              </a:rPr>
              <a:t>Що ми Не змогли разом засвоїти?</a:t>
            </a:r>
            <a:endParaRPr lang="ru-UA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863C0-24F2-442D-ADFB-7D80D63CA3F5}"/>
              </a:ext>
            </a:extLst>
          </p:cNvPr>
          <p:cNvSpPr txBox="1"/>
          <p:nvPr/>
        </p:nvSpPr>
        <p:spPr>
          <a:xfrm>
            <a:off x="1130103" y="5338477"/>
            <a:ext cx="44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 Narrow" panose="020B0606020202030204" pitchFamily="34" charset="0"/>
              </a:rPr>
              <a:t>Хто втратив найбільше?</a:t>
            </a:r>
            <a:endParaRPr lang="ru-UA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B8F95EC4-8AEF-4B49-BB2C-8DECC21677A0}"/>
              </a:ext>
            </a:extLst>
          </p:cNvPr>
          <p:cNvSpPr/>
          <p:nvPr/>
        </p:nvSpPr>
        <p:spPr>
          <a:xfrm>
            <a:off x="7338873" y="2529520"/>
            <a:ext cx="4350542" cy="3752342"/>
          </a:xfrm>
          <a:custGeom>
            <a:avLst/>
            <a:gdLst/>
            <a:ahLst/>
            <a:cxnLst/>
            <a:rect l="l" t="t" r="r" b="b"/>
            <a:pathLst>
              <a:path w="6525813" h="5628513">
                <a:moveTo>
                  <a:pt x="0" y="0"/>
                </a:moveTo>
                <a:lnTo>
                  <a:pt x="6525812" y="0"/>
                </a:lnTo>
                <a:lnTo>
                  <a:pt x="6525812" y="5628513"/>
                </a:lnTo>
                <a:lnTo>
                  <a:pt x="0" y="5628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DFE5E8-FB33-4944-9844-38FB3D420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98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ernivskiy">
            <a:extLst>
              <a:ext uri="{FF2B5EF4-FFF2-40B4-BE49-F238E27FC236}">
                <a16:creationId xmlns:a16="http://schemas.microsoft.com/office/drawing/2014/main" id="{6B42C93F-032A-4FE1-B266-28B550AE917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A5373F-E46A-4E17-9779-BFA489BC6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12D024-7334-4F15-8B95-1E7F376F234C}"/>
              </a:ext>
            </a:extLst>
          </p:cNvPr>
          <p:cNvSpPr/>
          <p:nvPr/>
        </p:nvSpPr>
        <p:spPr>
          <a:xfrm>
            <a:off x="2327179" y="379581"/>
            <a:ext cx="75376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Перезавантаження української освіти</a:t>
            </a:r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F890BD-89DD-4144-A35D-F69722F1CE62}"/>
              </a:ext>
            </a:extLst>
          </p:cNvPr>
          <p:cNvSpPr txBox="1"/>
          <p:nvPr/>
        </p:nvSpPr>
        <p:spPr>
          <a:xfrm>
            <a:off x="3054580" y="1149474"/>
            <a:ext cx="8901861" cy="1843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979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оновленням наявного алгоритму професійної діяльності;</a:t>
            </a:r>
          </a:p>
          <a:p>
            <a:pPr marL="457200" indent="-457200">
              <a:lnSpc>
                <a:spcPts val="4979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перегляд методології роботи з учнями, батьками, вчителями;</a:t>
            </a:r>
          </a:p>
          <a:p>
            <a:pPr marL="457200" indent="-457200">
              <a:lnSpc>
                <a:spcPts val="4979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зміна акцентів та пріоритетів з процесу на результат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2322A9C-8AEB-4C51-89B3-A114684D1D76}"/>
              </a:ext>
            </a:extLst>
          </p:cNvPr>
          <p:cNvSpPr/>
          <p:nvPr/>
        </p:nvSpPr>
        <p:spPr>
          <a:xfrm>
            <a:off x="41210" y="2539014"/>
            <a:ext cx="3359068" cy="3326906"/>
          </a:xfrm>
          <a:custGeom>
            <a:avLst/>
            <a:gdLst/>
            <a:ahLst/>
            <a:cxnLst/>
            <a:rect l="l" t="t" r="r" b="b"/>
            <a:pathLst>
              <a:path w="8303366" h="8377166">
                <a:moveTo>
                  <a:pt x="0" y="0"/>
                </a:moveTo>
                <a:lnTo>
                  <a:pt x="8303365" y="0"/>
                </a:lnTo>
                <a:lnTo>
                  <a:pt x="8303365" y="8377166"/>
                </a:lnTo>
                <a:lnTo>
                  <a:pt x="0" y="837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991" r="-159975" b="-933"/>
            </a:stretch>
          </a:blipFill>
        </p:spPr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229A57D-7BF1-45FD-8503-BF72A55F81E8}"/>
              </a:ext>
            </a:extLst>
          </p:cNvPr>
          <p:cNvSpPr txBox="1"/>
          <p:nvPr/>
        </p:nvSpPr>
        <p:spPr>
          <a:xfrm>
            <a:off x="3054580" y="2992864"/>
            <a:ext cx="9346995" cy="3619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uk-UA" sz="2800" dirty="0">
                <a:solidFill>
                  <a:srgbClr val="FFC000"/>
                </a:solidFill>
                <a:latin typeface="Arial Narrow" panose="020B0606020202030204" pitchFamily="34" charset="0"/>
              </a:rPr>
              <a:t>Першочергові завданням працівників психологічної служби: 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підвищення кваліфікації вчителів;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</a:rPr>
              <a:t> створення груп психологічної підтримки для дітей та батьків; 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забезпечення психологічної профілактики професійного вигорання;</a:t>
            </a:r>
          </a:p>
          <a:p>
            <a:pPr marL="457200" indent="-457200">
              <a:lnSpc>
                <a:spcPts val="4759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</a:rPr>
              <a:t>популяризація збереження психічного здоров’я</a:t>
            </a:r>
          </a:p>
        </p:txBody>
      </p:sp>
    </p:spTree>
    <p:extLst>
      <p:ext uri="{BB962C8B-B14F-4D97-AF65-F5344CB8AC3E}">
        <p14:creationId xmlns:p14="http://schemas.microsoft.com/office/powerpoint/2010/main" val="255595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7412A6-7690-4776-91CA-B978485FE9A0}"/>
              </a:ext>
            </a:extLst>
          </p:cNvPr>
          <p:cNvSpPr/>
          <p:nvPr/>
        </p:nvSpPr>
        <p:spPr>
          <a:xfrm>
            <a:off x="1106662" y="1067139"/>
            <a:ext cx="9817444" cy="47575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4000" b="1" cap="small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безпечного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4000" b="1" cap="small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здорового освітнього середовища </a:t>
            </a:r>
            <a:endParaRPr lang="aa-ET" sz="4000" b="1" cap="small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 b="1" cap="small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підсумками діяльності КТЛ КМР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 b="1" cap="small" spc="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2022/2023 н.р. та завдання педагогічного колективу щодо підвищення якості освітнього процесу у 2023/2024  н.р.</a:t>
            </a:r>
            <a:endParaRPr lang="aa-ET" sz="4000" b="1" cap="small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Ternivskiy">
            <a:extLst>
              <a:ext uri="{FF2B5EF4-FFF2-40B4-BE49-F238E27FC236}">
                <a16:creationId xmlns:a16="http://schemas.microsoft.com/office/drawing/2014/main" id="{3EB45A4D-4924-4F71-B1E4-589C8FAA1D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49102E3-1F55-4A2E-B87E-5410D6D1DFB3}"/>
              </a:ext>
            </a:extLst>
          </p:cNvPr>
          <p:cNvSpPr/>
          <p:nvPr/>
        </p:nvSpPr>
        <p:spPr>
          <a:xfrm>
            <a:off x="5048286" y="6011348"/>
            <a:ext cx="690746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32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Педагогічний франчайзинг</a:t>
            </a:r>
            <a:endParaRPr lang="x-none" sz="3200" b="1" cap="all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09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Ternivskiy">
            <a:extLst>
              <a:ext uri="{FF2B5EF4-FFF2-40B4-BE49-F238E27FC236}">
                <a16:creationId xmlns:a16="http://schemas.microsoft.com/office/drawing/2014/main" id="{A47AAE07-0A3E-460F-BEDA-A62E76E67A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633B39-0D35-40DE-ABD5-30A5BDE7E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12186E-941C-4C56-A24E-4AD319F47689}"/>
              </a:ext>
            </a:extLst>
          </p:cNvPr>
          <p:cNvSpPr/>
          <p:nvPr/>
        </p:nvSpPr>
        <p:spPr>
          <a:xfrm>
            <a:off x="1118587" y="2530693"/>
            <a:ext cx="103336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</a:rPr>
              <a:t>Освіта – це інвестиція в майбутнє як окремої особистості, так і країни в цілому. Попри складні події, в яких перебуває наша країна, ми вже сьогодні повинні думати про відбудову України та її майбутнє.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800B245-1D00-4BAD-8AC7-28D009C0FB11}"/>
              </a:ext>
            </a:extLst>
          </p:cNvPr>
          <p:cNvSpPr/>
          <p:nvPr/>
        </p:nvSpPr>
        <p:spPr>
          <a:xfrm>
            <a:off x="3078186" y="433933"/>
            <a:ext cx="60356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Calibri" panose="020F0502020204030204" pitchFamily="34" charset="0"/>
                <a:cs typeface="Arial"/>
                <a:sym typeface="Arial"/>
              </a:rPr>
              <a:t>На </a:t>
            </a:r>
            <a:r>
              <a:rPr lang="uk-UA" sz="4400" b="1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Calibri" panose="020F0502020204030204" pitchFamily="34" charset="0"/>
                <a:cs typeface="Arial"/>
                <a:sym typeface="Arial"/>
              </a:rPr>
              <a:t>порозі </a:t>
            </a:r>
            <a:r>
              <a:rPr lang="ru-RU" sz="4400" b="1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Calibri" panose="020F0502020204030204" pitchFamily="34" charset="0"/>
                <a:cs typeface="Arial"/>
                <a:sym typeface="Arial"/>
              </a:rPr>
              <a:t>2023/2024 н.р.: </a:t>
            </a:r>
          </a:p>
          <a:p>
            <a:r>
              <a:rPr lang="uk-UA" sz="4400" b="1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Calibri" panose="020F0502020204030204" pitchFamily="34" charset="0"/>
                <a:cs typeface="Arial"/>
                <a:sym typeface="Arial"/>
              </a:rPr>
              <a:t>тримаймо освітній </a:t>
            </a:r>
            <a:r>
              <a:rPr lang="ru-RU" sz="4400" b="1" kern="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Calibri" panose="020F0502020204030204" pitchFamily="34" charset="0"/>
                <a:cs typeface="Arial"/>
                <a:sym typeface="Arial"/>
              </a:rPr>
              <a:t>фронт!</a:t>
            </a:r>
          </a:p>
        </p:txBody>
      </p:sp>
    </p:spTree>
    <p:extLst>
      <p:ext uri="{BB962C8B-B14F-4D97-AF65-F5344CB8AC3E}">
        <p14:creationId xmlns:p14="http://schemas.microsoft.com/office/powerpoint/2010/main" val="1712291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73" y="142102"/>
            <a:ext cx="9212406" cy="19932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000" dirty="0"/>
              <a:t>Моніторинг якості освітніх послуг – </a:t>
            </a:r>
            <a:br>
              <a:rPr lang="uk-UA" sz="3000" dirty="0"/>
            </a:br>
            <a:r>
              <a:rPr lang="uk-UA" sz="3000" dirty="0"/>
              <a:t>компетентнісний підхід до оцінювання, динаміка змін результатів навчання здобувачів освіти як інструмент для побудови індивідуальної освітньої траєкторії</a:t>
            </a: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2CF13DF9-9D71-FE42-AF70-897C1C1DDA1C}"/>
              </a:ext>
            </a:extLst>
          </p:cNvPr>
          <p:cNvGrpSpPr/>
          <p:nvPr/>
        </p:nvGrpSpPr>
        <p:grpSpPr>
          <a:xfrm>
            <a:off x="6359562" y="2207993"/>
            <a:ext cx="2241973" cy="4367134"/>
            <a:chOff x="4923304" y="1684213"/>
            <a:chExt cx="2229277" cy="4626854"/>
          </a:xfrm>
        </p:grpSpPr>
        <p:sp>
          <p:nvSpPr>
            <p:cNvPr id="5" name="Freeform 4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71CEFFB3-47C7-9F42-940E-4532F34282FE}"/>
                </a:ext>
              </a:extLst>
            </p:cNvPr>
            <p:cNvSpPr/>
            <p:nvPr/>
          </p:nvSpPr>
          <p:spPr>
            <a:xfrm>
              <a:off x="5793154" y="2315778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6" name="Freeform 5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4923B1A9-4BDE-6945-AA3B-2466172733B1}"/>
                </a:ext>
              </a:extLst>
            </p:cNvPr>
            <p:cNvSpPr/>
            <p:nvPr/>
          </p:nvSpPr>
          <p:spPr>
            <a:xfrm>
              <a:off x="5306522" y="3320269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sp>
          <p:nvSpPr>
            <p:cNvPr id="7" name="Freeform 6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EC874660-1513-6B4C-A80F-AD05AC09EF91}"/>
                </a:ext>
              </a:extLst>
            </p:cNvPr>
            <p:cNvSpPr/>
            <p:nvPr/>
          </p:nvSpPr>
          <p:spPr>
            <a:xfrm>
              <a:off x="5793154" y="4299283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100" b="1" kern="120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7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3508B5E7-F1C4-5840-B4ED-8A32086E06B6}"/>
                </a:ext>
              </a:extLst>
            </p:cNvPr>
            <p:cNvSpPr/>
            <p:nvPr/>
          </p:nvSpPr>
          <p:spPr>
            <a:xfrm>
              <a:off x="5306522" y="5329250"/>
              <a:ext cx="973591" cy="486745"/>
            </a:xfrm>
            <a:custGeom>
              <a:avLst/>
              <a:gdLst>
                <a:gd name="connsiteX0" fmla="*/ 0 w 973591"/>
                <a:gd name="connsiteY0" fmla="*/ 0 h 486745"/>
                <a:gd name="connsiteX1" fmla="*/ 973591 w 973591"/>
                <a:gd name="connsiteY1" fmla="*/ 0 h 486745"/>
                <a:gd name="connsiteX2" fmla="*/ 973591 w 973591"/>
                <a:gd name="connsiteY2" fmla="*/ 486745 h 486745"/>
                <a:gd name="connsiteX3" fmla="*/ 0 w 973591"/>
                <a:gd name="connsiteY3" fmla="*/ 486745 h 486745"/>
                <a:gd name="connsiteX4" fmla="*/ 0 w 973591"/>
                <a:gd name="connsiteY4" fmla="*/ 0 h 48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591" h="486745">
                  <a:moveTo>
                    <a:pt x="0" y="0"/>
                  </a:moveTo>
                  <a:lnTo>
                    <a:pt x="973591" y="0"/>
                  </a:lnTo>
                  <a:lnTo>
                    <a:pt x="973591" y="486745"/>
                  </a:lnTo>
                  <a:lnTo>
                    <a:pt x="0" y="48674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100" b="1" kern="12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</a:p>
          </p:txBody>
        </p:sp>
        <p:grpSp>
          <p:nvGrpSpPr>
            <p:cNvPr id="9" name="Group 8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6078E9E7-6F42-AA41-B27E-49151C597E61}"/>
                </a:ext>
              </a:extLst>
            </p:cNvPr>
            <p:cNvGrpSpPr/>
            <p:nvPr/>
          </p:nvGrpSpPr>
          <p:grpSpPr>
            <a:xfrm>
              <a:off x="5407972" y="3693193"/>
              <a:ext cx="1744609" cy="1744787"/>
              <a:chOff x="5466028" y="3573608"/>
              <a:chExt cx="1744609" cy="1744787"/>
            </a:xfrm>
          </p:grpSpPr>
          <p:sp>
            <p:nvSpPr>
              <p:cNvPr id="19" name="Circular Arrow 18">
                <a:extLst>
                  <a:ext uri="{FF2B5EF4-FFF2-40B4-BE49-F238E27FC236}">
                    <a16:creationId xmlns:a16="http://schemas.microsoft.com/office/drawing/2014/main" id="{5902EFAC-1100-0B4D-B407-081ABAE3A1BA}"/>
                  </a:ext>
                </a:extLst>
              </p:cNvPr>
              <p:cNvSpPr/>
              <p:nvPr/>
            </p:nvSpPr>
            <p:spPr>
              <a:xfrm>
                <a:off x="5466028" y="357360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3500000"/>
                  <a:gd name="adj5" fmla="val 12500"/>
                </a:avLst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71EED87-77EF-6F44-B9CE-7EA034B2AE80}"/>
                  </a:ext>
                </a:extLst>
              </p:cNvPr>
              <p:cNvSpPr/>
              <p:nvPr/>
            </p:nvSpPr>
            <p:spPr>
              <a:xfrm>
                <a:off x="6018081" y="4121528"/>
                <a:ext cx="584388" cy="584388"/>
              </a:xfrm>
              <a:prstGeom prst="ellipse">
                <a:avLst/>
              </a:pr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C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0" name="Group 9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EC07C967-B5E6-C74E-AD2A-BD40C8779A11}"/>
                </a:ext>
              </a:extLst>
            </p:cNvPr>
            <p:cNvGrpSpPr/>
            <p:nvPr/>
          </p:nvGrpSpPr>
          <p:grpSpPr>
            <a:xfrm>
              <a:off x="5047662" y="4811504"/>
              <a:ext cx="1498839" cy="1499563"/>
              <a:chOff x="5105718" y="4691919"/>
              <a:chExt cx="1498839" cy="1499563"/>
            </a:xfrm>
          </p:grpSpPr>
          <p:sp>
            <p:nvSpPr>
              <p:cNvPr id="17" name="Block Arc 16">
                <a:extLst>
                  <a:ext uri="{FF2B5EF4-FFF2-40B4-BE49-F238E27FC236}">
                    <a16:creationId xmlns:a16="http://schemas.microsoft.com/office/drawing/2014/main" id="{08140BC7-A757-D249-BBA3-C76DDE88ECC3}"/>
                  </a:ext>
                </a:extLst>
              </p:cNvPr>
              <p:cNvSpPr/>
              <p:nvPr/>
            </p:nvSpPr>
            <p:spPr>
              <a:xfrm>
                <a:off x="5105718" y="4691919"/>
                <a:ext cx="1498839" cy="1499563"/>
              </a:xfrm>
              <a:prstGeom prst="blockArc">
                <a:avLst>
                  <a:gd name="adj1" fmla="val 0"/>
                  <a:gd name="adj2" fmla="val 18900000"/>
                  <a:gd name="adj3" fmla="val 12740"/>
                </a:avLst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6143A44-E28B-A447-93A8-496C9D0434CE}"/>
                  </a:ext>
                </a:extLst>
              </p:cNvPr>
              <p:cNvSpPr/>
              <p:nvPr/>
            </p:nvSpPr>
            <p:spPr>
              <a:xfrm>
                <a:off x="5576543" y="5163711"/>
                <a:ext cx="584388" cy="584388"/>
              </a:xfrm>
              <a:prstGeom prst="ellipse">
                <a:avLst/>
              </a:pr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D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1" name="Group 10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BF41C622-7D5B-1F47-A66C-11A27984D68B}"/>
                </a:ext>
              </a:extLst>
            </p:cNvPr>
            <p:cNvGrpSpPr/>
            <p:nvPr/>
          </p:nvGrpSpPr>
          <p:grpSpPr>
            <a:xfrm>
              <a:off x="4923304" y="2686852"/>
              <a:ext cx="1744609" cy="1744787"/>
              <a:chOff x="4981360" y="2567267"/>
              <a:chExt cx="1744609" cy="1744787"/>
            </a:xfrm>
          </p:grpSpPr>
          <p:sp>
            <p:nvSpPr>
              <p:cNvPr id="15" name="Shape 14">
                <a:extLst>
                  <a:ext uri="{FF2B5EF4-FFF2-40B4-BE49-F238E27FC236}">
                    <a16:creationId xmlns:a16="http://schemas.microsoft.com/office/drawing/2014/main" id="{E6D6344C-31DC-3946-8046-46F889444BA7}"/>
                  </a:ext>
                </a:extLst>
              </p:cNvPr>
              <p:cNvSpPr/>
              <p:nvPr/>
            </p:nvSpPr>
            <p:spPr>
              <a:xfrm>
                <a:off x="4981360" y="2567267"/>
                <a:ext cx="1744609" cy="1744787"/>
              </a:xfrm>
              <a:prstGeom prst="leftCircularArrow">
                <a:avLst>
                  <a:gd name="adj1" fmla="val 10980"/>
                  <a:gd name="adj2" fmla="val 1142322"/>
                  <a:gd name="adj3" fmla="val 6300000"/>
                  <a:gd name="adj4" fmla="val 18900000"/>
                  <a:gd name="adj5" fmla="val 12500"/>
                </a:avLst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BAE6471-CFF3-B945-8CF5-5C02EB1795E7}"/>
                  </a:ext>
                </a:extLst>
              </p:cNvPr>
              <p:cNvSpPr/>
              <p:nvPr/>
            </p:nvSpPr>
            <p:spPr>
              <a:xfrm>
                <a:off x="5576543" y="3163803"/>
                <a:ext cx="584388" cy="584388"/>
              </a:xfrm>
              <a:prstGeom prst="ellipse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B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12" name="Group 11" descr="e7d195523061f1c0f55f9af68525816972d868573ada39bc763F3977967589A5F92C178830C92595A6CE4D0132F8C206B2B04C416AAA86B7FD80AB023F78DAEB544E2F013E11B2B95AD21703D1C90034A379EC9026EFAAF5D8D3F6EDD7215B015B463D656B0929A814A5414683A393A7CC9BB506C975E20AD17C211CA623623BC48209FD1E344B18C2900D8641C9B362">
              <a:extLst>
                <a:ext uri="{FF2B5EF4-FFF2-40B4-BE49-F238E27FC236}">
                  <a16:creationId xmlns:a16="http://schemas.microsoft.com/office/drawing/2014/main" id="{163EDCB4-DCC1-3045-92AB-BF51E47552F4}"/>
                </a:ext>
              </a:extLst>
            </p:cNvPr>
            <p:cNvGrpSpPr/>
            <p:nvPr/>
          </p:nvGrpSpPr>
          <p:grpSpPr>
            <a:xfrm>
              <a:off x="5407972" y="1684213"/>
              <a:ext cx="1744609" cy="1744787"/>
              <a:chOff x="5466028" y="1564628"/>
              <a:chExt cx="1744609" cy="1744787"/>
            </a:xfrm>
          </p:grpSpPr>
          <p:sp>
            <p:nvSpPr>
              <p:cNvPr id="13" name="Circular Arrow 12">
                <a:extLst>
                  <a:ext uri="{FF2B5EF4-FFF2-40B4-BE49-F238E27FC236}">
                    <a16:creationId xmlns:a16="http://schemas.microsoft.com/office/drawing/2014/main" id="{83C2A2E4-05E2-EB4D-8DD5-4DC8E18C862B}"/>
                  </a:ext>
                </a:extLst>
              </p:cNvPr>
              <p:cNvSpPr/>
              <p:nvPr/>
            </p:nvSpPr>
            <p:spPr>
              <a:xfrm>
                <a:off x="5466028" y="1564628"/>
                <a:ext cx="1744609" cy="1744787"/>
              </a:xfrm>
              <a:prstGeom prst="circularArrow">
                <a:avLst>
                  <a:gd name="adj1" fmla="val 10980"/>
                  <a:gd name="adj2" fmla="val 1142322"/>
                  <a:gd name="adj3" fmla="val 4500000"/>
                  <a:gd name="adj4" fmla="val 10800000"/>
                  <a:gd name="adj5" fmla="val 12500"/>
                </a:avLst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595AE00-7FD9-3E42-893F-83785B60F62B}"/>
                  </a:ext>
                </a:extLst>
              </p:cNvPr>
              <p:cNvSpPr/>
              <p:nvPr/>
            </p:nvSpPr>
            <p:spPr>
              <a:xfrm>
                <a:off x="6050547" y="2147096"/>
                <a:ext cx="584388" cy="584388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371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2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A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33" name="Рисунок 32" descr="Ternivskiy">
            <a:extLst>
              <a:ext uri="{FF2B5EF4-FFF2-40B4-BE49-F238E27FC236}">
                <a16:creationId xmlns:a16="http://schemas.microsoft.com/office/drawing/2014/main" id="{39C34093-5D5D-432E-99B8-39DF39ADAE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ED831CA-6514-4703-B003-E0449AF7D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4" t="14389" r="26227" b="1344"/>
          <a:stretch/>
        </p:blipFill>
        <p:spPr>
          <a:xfrm rot="1591113">
            <a:off x="9895953" y="2469514"/>
            <a:ext cx="1772025" cy="1895577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6E4953-EE0E-47A4-BE47-8234D1C17653}"/>
              </a:ext>
            </a:extLst>
          </p:cNvPr>
          <p:cNvSpPr/>
          <p:nvPr/>
        </p:nvSpPr>
        <p:spPr>
          <a:xfrm>
            <a:off x="8558943" y="5494076"/>
            <a:ext cx="3374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24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Ірина БЕРЕЗА,</a:t>
            </a:r>
          </a:p>
          <a:p>
            <a:pPr lvl="0" algn="r"/>
            <a:r>
              <a:rPr lang="uk-UA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Заступник </a:t>
            </a:r>
          </a:p>
          <a:p>
            <a:pPr lvl="0" algn="r"/>
            <a:r>
              <a:rPr lang="uk-UA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директора з НВР</a:t>
            </a:r>
            <a:endParaRPr lang="aa-ET" dirty="0">
              <a:solidFill>
                <a:prstClr val="black"/>
              </a:solidFill>
            </a:endParaRPr>
          </a:p>
        </p:txBody>
      </p:sp>
      <p:sp>
        <p:nvSpPr>
          <p:cNvPr id="37" name="矩形 94">
            <a:extLst>
              <a:ext uri="{FF2B5EF4-FFF2-40B4-BE49-F238E27FC236}">
                <a16:creationId xmlns:a16="http://schemas.microsoft.com/office/drawing/2014/main" id="{38DE909B-0BDA-43F0-8784-64C25FBB2F1E}"/>
              </a:ext>
            </a:extLst>
          </p:cNvPr>
          <p:cNvSpPr/>
          <p:nvPr/>
        </p:nvSpPr>
        <p:spPr>
          <a:xfrm>
            <a:off x="1255199" y="2321022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94">
            <a:extLst>
              <a:ext uri="{FF2B5EF4-FFF2-40B4-BE49-F238E27FC236}">
                <a16:creationId xmlns:a16="http://schemas.microsoft.com/office/drawing/2014/main" id="{D6154236-8964-4959-8C78-B92978FB655C}"/>
              </a:ext>
            </a:extLst>
          </p:cNvPr>
          <p:cNvSpPr/>
          <p:nvPr/>
        </p:nvSpPr>
        <p:spPr>
          <a:xfrm>
            <a:off x="3387192" y="3407073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94">
            <a:extLst>
              <a:ext uri="{FF2B5EF4-FFF2-40B4-BE49-F238E27FC236}">
                <a16:creationId xmlns:a16="http://schemas.microsoft.com/office/drawing/2014/main" id="{3A8E2D35-423E-4ED7-A0B1-82CBF5DCD23F}"/>
              </a:ext>
            </a:extLst>
          </p:cNvPr>
          <p:cNvSpPr/>
          <p:nvPr/>
        </p:nvSpPr>
        <p:spPr>
          <a:xfrm>
            <a:off x="1255200" y="4483746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94">
            <a:extLst>
              <a:ext uri="{FF2B5EF4-FFF2-40B4-BE49-F238E27FC236}">
                <a16:creationId xmlns:a16="http://schemas.microsoft.com/office/drawing/2014/main" id="{1B6D0F0E-C294-44A3-9F8C-9C3EDEFEDCF9}"/>
              </a:ext>
            </a:extLst>
          </p:cNvPr>
          <p:cNvSpPr/>
          <p:nvPr/>
        </p:nvSpPr>
        <p:spPr>
          <a:xfrm>
            <a:off x="3343693" y="5589770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126">
            <a:extLst>
              <a:ext uri="{FF2B5EF4-FFF2-40B4-BE49-F238E27FC236}">
                <a16:creationId xmlns:a16="http://schemas.microsoft.com/office/drawing/2014/main" id="{93224A7B-2A8F-4200-A288-254F6E373E41}"/>
              </a:ext>
            </a:extLst>
          </p:cNvPr>
          <p:cNvSpPr txBox="1"/>
          <p:nvPr/>
        </p:nvSpPr>
        <p:spPr>
          <a:xfrm>
            <a:off x="977524" y="2758780"/>
            <a:ext cx="3717028" cy="6001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Навчати і навчатись: стратегія відновлення української освіти</a:t>
            </a:r>
            <a:endParaRPr lang="en-US" altLang="zh-CN" sz="1800" dirty="0">
              <a:solidFill>
                <a:schemeClr val="bg1"/>
              </a:solidFill>
            </a:endParaRPr>
          </a:p>
        </p:txBody>
      </p:sp>
      <p:sp>
        <p:nvSpPr>
          <p:cNvPr id="43" name="TextBox 126">
            <a:extLst>
              <a:ext uri="{FF2B5EF4-FFF2-40B4-BE49-F238E27FC236}">
                <a16:creationId xmlns:a16="http://schemas.microsoft.com/office/drawing/2014/main" id="{D204F399-44B8-40EB-85C7-37CD9B7082BB}"/>
              </a:ext>
            </a:extLst>
          </p:cNvPr>
          <p:cNvSpPr txBox="1"/>
          <p:nvPr/>
        </p:nvSpPr>
        <p:spPr>
          <a:xfrm>
            <a:off x="3470754" y="3797423"/>
            <a:ext cx="2920754" cy="6555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Вчителям потрібна </a:t>
            </a:r>
          </a:p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педагогічна свобода</a:t>
            </a:r>
          </a:p>
        </p:txBody>
      </p:sp>
      <p:sp>
        <p:nvSpPr>
          <p:cNvPr id="44" name="TextBox 126">
            <a:extLst>
              <a:ext uri="{FF2B5EF4-FFF2-40B4-BE49-F238E27FC236}">
                <a16:creationId xmlns:a16="http://schemas.microsoft.com/office/drawing/2014/main" id="{ACDD9E89-4D04-4A45-A0A9-028E23610D5B}"/>
              </a:ext>
            </a:extLst>
          </p:cNvPr>
          <p:cNvSpPr txBox="1"/>
          <p:nvPr/>
        </p:nvSpPr>
        <p:spPr>
          <a:xfrm>
            <a:off x="655449" y="4897159"/>
            <a:ext cx="4546866" cy="6555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Український вчитель — це феномен </a:t>
            </a:r>
          </a:p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і ключ до реформ</a:t>
            </a:r>
          </a:p>
        </p:txBody>
      </p:sp>
      <p:sp>
        <p:nvSpPr>
          <p:cNvPr id="45" name="TextBox 126">
            <a:extLst>
              <a:ext uri="{FF2B5EF4-FFF2-40B4-BE49-F238E27FC236}">
                <a16:creationId xmlns:a16="http://schemas.microsoft.com/office/drawing/2014/main" id="{4A6223FB-5D06-4B80-82BB-D70FE3FD29F0}"/>
              </a:ext>
            </a:extLst>
          </p:cNvPr>
          <p:cNvSpPr txBox="1"/>
          <p:nvPr/>
        </p:nvSpPr>
        <p:spPr>
          <a:xfrm>
            <a:off x="3387192" y="6022979"/>
            <a:ext cx="2900128" cy="6555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Ми маємо сміливість </a:t>
            </a:r>
          </a:p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робити зміни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763F1F8-DDF5-47D9-8006-365EED10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5880">
            <a:off x="8825251" y="3235241"/>
            <a:ext cx="1613139" cy="193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9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726" y="365125"/>
            <a:ext cx="9490228" cy="1325563"/>
          </a:xfrm>
        </p:spPr>
        <p:txBody>
          <a:bodyPr>
            <a:noAutofit/>
          </a:bodyPr>
          <a:lstStyle/>
          <a:p>
            <a:pPr algn="ctr"/>
            <a:r>
              <a:rPr lang="uk-UA" sz="3000" dirty="0"/>
              <a:t>Інноваційна діяльність педагога: від теорії до успіху. Аналіз науково-дослідницької діяльності педагога з учнями через призму творчої обдарованості, «Інтелектуалів Криворіжжя»  та ДВ МАН України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7F1E8C-CCA6-A04A-BE4C-390CB0637223}"/>
              </a:ext>
            </a:extLst>
          </p:cNvPr>
          <p:cNvGrpSpPr/>
          <p:nvPr/>
        </p:nvGrpSpPr>
        <p:grpSpPr>
          <a:xfrm>
            <a:off x="1750527" y="2747421"/>
            <a:ext cx="5387600" cy="2777714"/>
            <a:chOff x="3527801" y="2484657"/>
            <a:chExt cx="5387600" cy="2777714"/>
          </a:xfrm>
        </p:grpSpPr>
        <p:sp>
          <p:nvSpPr>
            <p:cNvPr id="29" name="Pentagon 28">
              <a:extLst>
                <a:ext uri="{FF2B5EF4-FFF2-40B4-BE49-F238E27FC236}">
                  <a16:creationId xmlns:a16="http://schemas.microsoft.com/office/drawing/2014/main" id="{17F7CA73-B8BA-4347-AB3E-97AD0F58A82D}"/>
                </a:ext>
              </a:extLst>
            </p:cNvPr>
            <p:cNvSpPr/>
            <p:nvPr/>
          </p:nvSpPr>
          <p:spPr>
            <a:xfrm rot="7160031" flipH="1">
              <a:off x="7145427" y="3464265"/>
              <a:ext cx="2749581" cy="790366"/>
            </a:xfrm>
            <a:prstGeom prst="homePlate">
              <a:avLst>
                <a:gd name="adj" fmla="val 6451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Round Diagonal Corner Rectangle 2">
              <a:extLst>
                <a:ext uri="{FF2B5EF4-FFF2-40B4-BE49-F238E27FC236}">
                  <a16:creationId xmlns:a16="http://schemas.microsoft.com/office/drawing/2014/main" id="{AAD68538-27B5-DE4F-A381-677119F0AEFA}"/>
                </a:ext>
              </a:extLst>
            </p:cNvPr>
            <p:cNvSpPr/>
            <p:nvPr/>
          </p:nvSpPr>
          <p:spPr>
            <a:xfrm rot="5400000">
              <a:off x="2892063" y="3761832"/>
              <a:ext cx="2125467" cy="853991"/>
            </a:xfrm>
            <a:prstGeom prst="round2DiagRect">
              <a:avLst>
                <a:gd name="adj1" fmla="val 33219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5A9DE337-FF03-7A40-A335-4A73F577294E}"/>
                </a:ext>
              </a:extLst>
            </p:cNvPr>
            <p:cNvSpPr/>
            <p:nvPr/>
          </p:nvSpPr>
          <p:spPr>
            <a:xfrm rot="5400000" flipH="1">
              <a:off x="3438139" y="3880910"/>
              <a:ext cx="2314306" cy="426997"/>
            </a:xfrm>
            <a:prstGeom prst="parallelogram">
              <a:avLst>
                <a:gd name="adj" fmla="val 21720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" name="Round Diagonal Corner Rectangle 5">
              <a:extLst>
                <a:ext uri="{FF2B5EF4-FFF2-40B4-BE49-F238E27FC236}">
                  <a16:creationId xmlns:a16="http://schemas.microsoft.com/office/drawing/2014/main" id="{C931EF24-D658-F84F-BE78-48225041671C}"/>
                </a:ext>
              </a:extLst>
            </p:cNvPr>
            <p:cNvSpPr/>
            <p:nvPr/>
          </p:nvSpPr>
          <p:spPr>
            <a:xfrm rot="5400000">
              <a:off x="5246982" y="3572991"/>
              <a:ext cx="250315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Round Diagonal Corner Rectangle 6">
              <a:extLst>
                <a:ext uri="{FF2B5EF4-FFF2-40B4-BE49-F238E27FC236}">
                  <a16:creationId xmlns:a16="http://schemas.microsoft.com/office/drawing/2014/main" id="{A02FBC65-27AE-2841-8143-12DE686F67B8}"/>
                </a:ext>
              </a:extLst>
            </p:cNvPr>
            <p:cNvSpPr/>
            <p:nvPr/>
          </p:nvSpPr>
          <p:spPr>
            <a:xfrm rot="5400000">
              <a:off x="6416421" y="3478569"/>
              <a:ext cx="2691992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01C0AA7-B114-3B47-A43D-1066958201C0}"/>
                </a:ext>
              </a:extLst>
            </p:cNvPr>
            <p:cNvSpPr/>
            <p:nvPr/>
          </p:nvSpPr>
          <p:spPr>
            <a:xfrm rot="5400000" flipH="1">
              <a:off x="5781179" y="3693378"/>
              <a:ext cx="2694618" cy="426997"/>
            </a:xfrm>
            <a:prstGeom prst="parallelogram">
              <a:avLst>
                <a:gd name="adj" fmla="val 254198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EAFC2D89-D68F-6F4B-8711-D3271EF8728F}"/>
                </a:ext>
              </a:extLst>
            </p:cNvPr>
            <p:cNvSpPr/>
            <p:nvPr/>
          </p:nvSpPr>
          <p:spPr>
            <a:xfrm rot="5400000" flipH="1">
              <a:off x="4606157" y="3791892"/>
              <a:ext cx="2513961" cy="426997"/>
            </a:xfrm>
            <a:prstGeom prst="parallelogram">
              <a:avLst>
                <a:gd name="adj" fmla="val 221414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Round Diagonal Corner Rectangle 4">
              <a:extLst>
                <a:ext uri="{FF2B5EF4-FFF2-40B4-BE49-F238E27FC236}">
                  <a16:creationId xmlns:a16="http://schemas.microsoft.com/office/drawing/2014/main" id="{EEF71901-723B-2F4A-A537-E8F8B544C460}"/>
                </a:ext>
              </a:extLst>
            </p:cNvPr>
            <p:cNvSpPr/>
            <p:nvPr/>
          </p:nvSpPr>
          <p:spPr>
            <a:xfrm rot="5400000">
              <a:off x="4078633" y="3667411"/>
              <a:ext cx="2314308" cy="853991"/>
            </a:xfrm>
            <a:prstGeom prst="round2DiagRect">
              <a:avLst>
                <a:gd name="adj1" fmla="val 33219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62" name="Group 75">
              <a:extLst>
                <a:ext uri="{FF2B5EF4-FFF2-40B4-BE49-F238E27FC236}">
                  <a16:creationId xmlns:a16="http://schemas.microsoft.com/office/drawing/2014/main" id="{DEE82281-4F85-C74D-B4D4-118E43985DE1}"/>
                </a:ext>
              </a:extLst>
            </p:cNvPr>
            <p:cNvGrpSpPr/>
            <p:nvPr/>
          </p:nvGrpSpPr>
          <p:grpSpPr>
            <a:xfrm>
              <a:off x="3717451" y="3392170"/>
              <a:ext cx="474691" cy="462672"/>
              <a:chOff x="4080141" y="798258"/>
              <a:chExt cx="328062" cy="31975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3" name="Freeform 76">
                <a:extLst>
                  <a:ext uri="{FF2B5EF4-FFF2-40B4-BE49-F238E27FC236}">
                    <a16:creationId xmlns:a16="http://schemas.microsoft.com/office/drawing/2014/main" id="{098BB2D1-DBE2-BF42-9295-14D96AB72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141" y="823174"/>
                <a:ext cx="294839" cy="294839"/>
              </a:xfrm>
              <a:custGeom>
                <a:avLst/>
                <a:gdLst/>
                <a:ahLst/>
                <a:cxnLst>
                  <a:cxn ang="0">
                    <a:pos x="141" y="141"/>
                  </a:cxn>
                  <a:cxn ang="0">
                    <a:pos x="284" y="141"/>
                  </a:cxn>
                  <a:cxn ang="0">
                    <a:pos x="284" y="141"/>
                  </a:cxn>
                  <a:cxn ang="0">
                    <a:pos x="283" y="156"/>
                  </a:cxn>
                  <a:cxn ang="0">
                    <a:pos x="281" y="170"/>
                  </a:cxn>
                  <a:cxn ang="0">
                    <a:pos x="277" y="185"/>
                  </a:cxn>
                  <a:cxn ang="0">
                    <a:pos x="274" y="197"/>
                  </a:cxn>
                  <a:cxn ang="0">
                    <a:pos x="266" y="210"/>
                  </a:cxn>
                  <a:cxn ang="0">
                    <a:pos x="259" y="221"/>
                  </a:cxn>
                  <a:cxn ang="0">
                    <a:pos x="252" y="232"/>
                  </a:cxn>
                  <a:cxn ang="0">
                    <a:pos x="243" y="243"/>
                  </a:cxn>
                  <a:cxn ang="0">
                    <a:pos x="232" y="252"/>
                  </a:cxn>
                  <a:cxn ang="0">
                    <a:pos x="221" y="259"/>
                  </a:cxn>
                  <a:cxn ang="0">
                    <a:pos x="210" y="266"/>
                  </a:cxn>
                  <a:cxn ang="0">
                    <a:pos x="197" y="273"/>
                  </a:cxn>
                  <a:cxn ang="0">
                    <a:pos x="185" y="277"/>
                  </a:cxn>
                  <a:cxn ang="0">
                    <a:pos x="170" y="281"/>
                  </a:cxn>
                  <a:cxn ang="0">
                    <a:pos x="156" y="283"/>
                  </a:cxn>
                  <a:cxn ang="0">
                    <a:pos x="141" y="284"/>
                  </a:cxn>
                  <a:cxn ang="0">
                    <a:pos x="141" y="284"/>
                  </a:cxn>
                  <a:cxn ang="0">
                    <a:pos x="127" y="283"/>
                  </a:cxn>
                  <a:cxn ang="0">
                    <a:pos x="112" y="281"/>
                  </a:cxn>
                  <a:cxn ang="0">
                    <a:pos x="100" y="277"/>
                  </a:cxn>
                  <a:cxn ang="0">
                    <a:pos x="87" y="273"/>
                  </a:cxn>
                  <a:cxn ang="0">
                    <a:pos x="74" y="266"/>
                  </a:cxn>
                  <a:cxn ang="0">
                    <a:pos x="62" y="259"/>
                  </a:cxn>
                  <a:cxn ang="0">
                    <a:pos x="51" y="252"/>
                  </a:cxn>
                  <a:cxn ang="0">
                    <a:pos x="42" y="243"/>
                  </a:cxn>
                  <a:cxn ang="0">
                    <a:pos x="33" y="232"/>
                  </a:cxn>
                  <a:cxn ang="0">
                    <a:pos x="23" y="221"/>
                  </a:cxn>
                  <a:cxn ang="0">
                    <a:pos x="16" y="210"/>
                  </a:cxn>
                  <a:cxn ang="0">
                    <a:pos x="11" y="197"/>
                  </a:cxn>
                  <a:cxn ang="0">
                    <a:pos x="5" y="185"/>
                  </a:cxn>
                  <a:cxn ang="0">
                    <a:pos x="2" y="170"/>
                  </a:cxn>
                  <a:cxn ang="0">
                    <a:pos x="0" y="156"/>
                  </a:cxn>
                  <a:cxn ang="0">
                    <a:pos x="0" y="141"/>
                  </a:cxn>
                  <a:cxn ang="0">
                    <a:pos x="0" y="141"/>
                  </a:cxn>
                  <a:cxn ang="0">
                    <a:pos x="0" y="127"/>
                  </a:cxn>
                  <a:cxn ang="0">
                    <a:pos x="2" y="114"/>
                  </a:cxn>
                  <a:cxn ang="0">
                    <a:pos x="5" y="99"/>
                  </a:cxn>
                  <a:cxn ang="0">
                    <a:pos x="11" y="87"/>
                  </a:cxn>
                  <a:cxn ang="0">
                    <a:pos x="16" y="74"/>
                  </a:cxn>
                  <a:cxn ang="0">
                    <a:pos x="23" y="63"/>
                  </a:cxn>
                  <a:cxn ang="0">
                    <a:pos x="33" y="52"/>
                  </a:cxn>
                  <a:cxn ang="0">
                    <a:pos x="42" y="41"/>
                  </a:cxn>
                  <a:cxn ang="0">
                    <a:pos x="51" y="32"/>
                  </a:cxn>
                  <a:cxn ang="0">
                    <a:pos x="62" y="23"/>
                  </a:cxn>
                  <a:cxn ang="0">
                    <a:pos x="74" y="16"/>
                  </a:cxn>
                  <a:cxn ang="0">
                    <a:pos x="87" y="11"/>
                  </a:cxn>
                  <a:cxn ang="0">
                    <a:pos x="100" y="7"/>
                  </a:cxn>
                  <a:cxn ang="0">
                    <a:pos x="112" y="3"/>
                  </a:cxn>
                  <a:cxn ang="0">
                    <a:pos x="127" y="0"/>
                  </a:cxn>
                  <a:cxn ang="0">
                    <a:pos x="141" y="0"/>
                  </a:cxn>
                  <a:cxn ang="0">
                    <a:pos x="141" y="141"/>
                  </a:cxn>
                </a:cxnLst>
                <a:rect l="0" t="0" r="r" b="b"/>
                <a:pathLst>
                  <a:path w="284" h="284">
                    <a:moveTo>
                      <a:pt x="141" y="141"/>
                    </a:moveTo>
                    <a:lnTo>
                      <a:pt x="284" y="141"/>
                    </a:lnTo>
                    <a:lnTo>
                      <a:pt x="284" y="141"/>
                    </a:lnTo>
                    <a:lnTo>
                      <a:pt x="283" y="156"/>
                    </a:lnTo>
                    <a:lnTo>
                      <a:pt x="281" y="170"/>
                    </a:lnTo>
                    <a:lnTo>
                      <a:pt x="277" y="185"/>
                    </a:lnTo>
                    <a:lnTo>
                      <a:pt x="274" y="197"/>
                    </a:lnTo>
                    <a:lnTo>
                      <a:pt x="266" y="210"/>
                    </a:lnTo>
                    <a:lnTo>
                      <a:pt x="259" y="221"/>
                    </a:lnTo>
                    <a:lnTo>
                      <a:pt x="252" y="232"/>
                    </a:lnTo>
                    <a:lnTo>
                      <a:pt x="243" y="243"/>
                    </a:lnTo>
                    <a:lnTo>
                      <a:pt x="232" y="252"/>
                    </a:lnTo>
                    <a:lnTo>
                      <a:pt x="221" y="259"/>
                    </a:lnTo>
                    <a:lnTo>
                      <a:pt x="210" y="266"/>
                    </a:lnTo>
                    <a:lnTo>
                      <a:pt x="197" y="273"/>
                    </a:lnTo>
                    <a:lnTo>
                      <a:pt x="185" y="277"/>
                    </a:lnTo>
                    <a:lnTo>
                      <a:pt x="170" y="281"/>
                    </a:lnTo>
                    <a:lnTo>
                      <a:pt x="156" y="283"/>
                    </a:lnTo>
                    <a:lnTo>
                      <a:pt x="141" y="284"/>
                    </a:lnTo>
                    <a:lnTo>
                      <a:pt x="141" y="284"/>
                    </a:lnTo>
                    <a:lnTo>
                      <a:pt x="127" y="283"/>
                    </a:lnTo>
                    <a:lnTo>
                      <a:pt x="112" y="281"/>
                    </a:lnTo>
                    <a:lnTo>
                      <a:pt x="100" y="277"/>
                    </a:lnTo>
                    <a:lnTo>
                      <a:pt x="87" y="273"/>
                    </a:lnTo>
                    <a:lnTo>
                      <a:pt x="74" y="266"/>
                    </a:lnTo>
                    <a:lnTo>
                      <a:pt x="62" y="259"/>
                    </a:lnTo>
                    <a:lnTo>
                      <a:pt x="51" y="252"/>
                    </a:lnTo>
                    <a:lnTo>
                      <a:pt x="42" y="243"/>
                    </a:lnTo>
                    <a:lnTo>
                      <a:pt x="33" y="232"/>
                    </a:lnTo>
                    <a:lnTo>
                      <a:pt x="23" y="221"/>
                    </a:lnTo>
                    <a:lnTo>
                      <a:pt x="16" y="210"/>
                    </a:lnTo>
                    <a:lnTo>
                      <a:pt x="11" y="197"/>
                    </a:lnTo>
                    <a:lnTo>
                      <a:pt x="5" y="185"/>
                    </a:lnTo>
                    <a:lnTo>
                      <a:pt x="2" y="170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27"/>
                    </a:lnTo>
                    <a:lnTo>
                      <a:pt x="2" y="114"/>
                    </a:lnTo>
                    <a:lnTo>
                      <a:pt x="5" y="99"/>
                    </a:lnTo>
                    <a:lnTo>
                      <a:pt x="11" y="87"/>
                    </a:lnTo>
                    <a:lnTo>
                      <a:pt x="16" y="74"/>
                    </a:lnTo>
                    <a:lnTo>
                      <a:pt x="23" y="63"/>
                    </a:lnTo>
                    <a:lnTo>
                      <a:pt x="33" y="52"/>
                    </a:lnTo>
                    <a:lnTo>
                      <a:pt x="42" y="41"/>
                    </a:lnTo>
                    <a:lnTo>
                      <a:pt x="51" y="32"/>
                    </a:lnTo>
                    <a:lnTo>
                      <a:pt x="62" y="23"/>
                    </a:lnTo>
                    <a:lnTo>
                      <a:pt x="74" y="16"/>
                    </a:lnTo>
                    <a:lnTo>
                      <a:pt x="87" y="11"/>
                    </a:lnTo>
                    <a:lnTo>
                      <a:pt x="100" y="7"/>
                    </a:lnTo>
                    <a:lnTo>
                      <a:pt x="112" y="3"/>
                    </a:lnTo>
                    <a:lnTo>
                      <a:pt x="127" y="0"/>
                    </a:lnTo>
                    <a:lnTo>
                      <a:pt x="141" y="0"/>
                    </a:lnTo>
                    <a:lnTo>
                      <a:pt x="141" y="1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Freeform 77">
                <a:extLst>
                  <a:ext uri="{FF2B5EF4-FFF2-40B4-BE49-F238E27FC236}">
                    <a16:creationId xmlns:a16="http://schemas.microsoft.com/office/drawing/2014/main" id="{013AAB2F-CEC4-264C-AC9E-F58F5183C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783" y="798258"/>
                <a:ext cx="147420" cy="147420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141" y="142"/>
                  </a:cxn>
                  <a:cxn ang="0">
                    <a:pos x="141" y="142"/>
                  </a:cxn>
                  <a:cxn ang="0">
                    <a:pos x="141" y="127"/>
                  </a:cxn>
                  <a:cxn ang="0">
                    <a:pos x="139" y="113"/>
                  </a:cxn>
                  <a:cxn ang="0">
                    <a:pos x="136" y="100"/>
                  </a:cxn>
                  <a:cxn ang="0">
                    <a:pos x="130" y="87"/>
                  </a:cxn>
                  <a:cxn ang="0">
                    <a:pos x="125" y="74"/>
                  </a:cxn>
                  <a:cxn ang="0">
                    <a:pos x="118" y="62"/>
                  </a:cxn>
                  <a:cxn ang="0">
                    <a:pos x="109" y="51"/>
                  </a:cxn>
                  <a:cxn ang="0">
                    <a:pos x="100" y="42"/>
                  </a:cxn>
                  <a:cxn ang="0">
                    <a:pos x="91" y="33"/>
                  </a:cxn>
                  <a:cxn ang="0">
                    <a:pos x="80" y="24"/>
                  </a:cxn>
                  <a:cxn ang="0">
                    <a:pos x="67" y="16"/>
                  </a:cxn>
                  <a:cxn ang="0">
                    <a:pos x="54" y="11"/>
                  </a:cxn>
                  <a:cxn ang="0">
                    <a:pos x="42" y="6"/>
                  </a:cxn>
                  <a:cxn ang="0">
                    <a:pos x="29" y="2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142"/>
                  </a:cxn>
                </a:cxnLst>
                <a:rect l="0" t="0" r="r" b="b"/>
                <a:pathLst>
                  <a:path w="141" h="142">
                    <a:moveTo>
                      <a:pt x="0" y="142"/>
                    </a:moveTo>
                    <a:lnTo>
                      <a:pt x="141" y="142"/>
                    </a:lnTo>
                    <a:lnTo>
                      <a:pt x="141" y="142"/>
                    </a:lnTo>
                    <a:lnTo>
                      <a:pt x="141" y="127"/>
                    </a:lnTo>
                    <a:lnTo>
                      <a:pt x="139" y="113"/>
                    </a:lnTo>
                    <a:lnTo>
                      <a:pt x="136" y="100"/>
                    </a:lnTo>
                    <a:lnTo>
                      <a:pt x="130" y="87"/>
                    </a:lnTo>
                    <a:lnTo>
                      <a:pt x="125" y="74"/>
                    </a:lnTo>
                    <a:lnTo>
                      <a:pt x="118" y="62"/>
                    </a:lnTo>
                    <a:lnTo>
                      <a:pt x="109" y="51"/>
                    </a:lnTo>
                    <a:lnTo>
                      <a:pt x="100" y="42"/>
                    </a:lnTo>
                    <a:lnTo>
                      <a:pt x="91" y="33"/>
                    </a:lnTo>
                    <a:lnTo>
                      <a:pt x="80" y="24"/>
                    </a:lnTo>
                    <a:lnTo>
                      <a:pt x="67" y="16"/>
                    </a:lnTo>
                    <a:lnTo>
                      <a:pt x="54" y="11"/>
                    </a:lnTo>
                    <a:lnTo>
                      <a:pt x="42" y="6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1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7DDF0E-50B8-DD44-BFA9-DAF7BF4CAAB4}"/>
                </a:ext>
              </a:extLst>
            </p:cNvPr>
            <p:cNvSpPr txBox="1"/>
            <p:nvPr/>
          </p:nvSpPr>
          <p:spPr>
            <a:xfrm>
              <a:off x="3550006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6E07405-729C-C547-AF05-9474D98885B3}"/>
                </a:ext>
              </a:extLst>
            </p:cNvPr>
            <p:cNvSpPr txBox="1"/>
            <p:nvPr/>
          </p:nvSpPr>
          <p:spPr>
            <a:xfrm>
              <a:off x="483099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291457F-6252-3B47-BDE1-A87AFF0E8A81}"/>
                </a:ext>
              </a:extLst>
            </p:cNvPr>
            <p:cNvSpPr txBox="1"/>
            <p:nvPr/>
          </p:nvSpPr>
          <p:spPr>
            <a:xfrm>
              <a:off x="6093768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F12843-227C-474A-9674-799694F4F4C2}"/>
                </a:ext>
              </a:extLst>
            </p:cNvPr>
            <p:cNvSpPr txBox="1"/>
            <p:nvPr/>
          </p:nvSpPr>
          <p:spPr>
            <a:xfrm>
              <a:off x="7357627" y="4503846"/>
              <a:ext cx="809580" cy="58477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67" name="Freeform 99">
              <a:extLst>
                <a:ext uri="{FF2B5EF4-FFF2-40B4-BE49-F238E27FC236}">
                  <a16:creationId xmlns:a16="http://schemas.microsoft.com/office/drawing/2014/main" id="{1EF07E4A-7E8B-D944-8B42-38734ED203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5265" y="3211461"/>
              <a:ext cx="361046" cy="574728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60" y="7"/>
                </a:cxn>
                <a:cxn ang="0">
                  <a:pos x="29" y="27"/>
                </a:cxn>
                <a:cxn ang="0">
                  <a:pos x="7" y="59"/>
                </a:cxn>
                <a:cxn ang="0">
                  <a:pos x="0" y="98"/>
                </a:cxn>
                <a:cxn ang="0">
                  <a:pos x="0" y="116"/>
                </a:cxn>
                <a:cxn ang="0">
                  <a:pos x="9" y="154"/>
                </a:cxn>
                <a:cxn ang="0">
                  <a:pos x="31" y="208"/>
                </a:cxn>
                <a:cxn ang="0">
                  <a:pos x="67" y="270"/>
                </a:cxn>
                <a:cxn ang="0">
                  <a:pos x="98" y="311"/>
                </a:cxn>
                <a:cxn ang="0">
                  <a:pos x="112" y="291"/>
                </a:cxn>
                <a:cxn ang="0">
                  <a:pos x="147" y="241"/>
                </a:cxn>
                <a:cxn ang="0">
                  <a:pos x="180" y="172"/>
                </a:cxn>
                <a:cxn ang="0">
                  <a:pos x="190" y="134"/>
                </a:cxn>
                <a:cxn ang="0">
                  <a:pos x="196" y="98"/>
                </a:cxn>
                <a:cxn ang="0">
                  <a:pos x="194" y="78"/>
                </a:cxn>
                <a:cxn ang="0">
                  <a:pos x="178" y="41"/>
                </a:cxn>
                <a:cxn ang="0">
                  <a:pos x="152" y="16"/>
                </a:cxn>
                <a:cxn ang="0">
                  <a:pos x="118" y="1"/>
                </a:cxn>
                <a:cxn ang="0">
                  <a:pos x="98" y="0"/>
                </a:cxn>
                <a:cxn ang="0">
                  <a:pos x="98" y="157"/>
                </a:cxn>
                <a:cxn ang="0">
                  <a:pos x="74" y="152"/>
                </a:cxn>
                <a:cxn ang="0">
                  <a:pos x="54" y="139"/>
                </a:cxn>
                <a:cxn ang="0">
                  <a:pos x="42" y="119"/>
                </a:cxn>
                <a:cxn ang="0">
                  <a:pos x="38" y="98"/>
                </a:cxn>
                <a:cxn ang="0">
                  <a:pos x="38" y="85"/>
                </a:cxn>
                <a:cxn ang="0">
                  <a:pos x="47" y="63"/>
                </a:cxn>
                <a:cxn ang="0">
                  <a:pos x="64" y="47"/>
                </a:cxn>
                <a:cxn ang="0">
                  <a:pos x="85" y="38"/>
                </a:cxn>
                <a:cxn ang="0">
                  <a:pos x="98" y="36"/>
                </a:cxn>
                <a:cxn ang="0">
                  <a:pos x="122" y="41"/>
                </a:cxn>
                <a:cxn ang="0">
                  <a:pos x="140" y="54"/>
                </a:cxn>
                <a:cxn ang="0">
                  <a:pos x="152" y="74"/>
                </a:cxn>
                <a:cxn ang="0">
                  <a:pos x="158" y="98"/>
                </a:cxn>
                <a:cxn ang="0">
                  <a:pos x="156" y="108"/>
                </a:cxn>
                <a:cxn ang="0">
                  <a:pos x="147" y="130"/>
                </a:cxn>
                <a:cxn ang="0">
                  <a:pos x="131" y="146"/>
                </a:cxn>
                <a:cxn ang="0">
                  <a:pos x="109" y="156"/>
                </a:cxn>
                <a:cxn ang="0">
                  <a:pos x="98" y="157"/>
                </a:cxn>
                <a:cxn ang="0">
                  <a:pos x="60" y="98"/>
                </a:cxn>
                <a:cxn ang="0">
                  <a:pos x="62" y="112"/>
                </a:cxn>
                <a:cxn ang="0">
                  <a:pos x="71" y="123"/>
                </a:cxn>
                <a:cxn ang="0">
                  <a:pos x="83" y="132"/>
                </a:cxn>
                <a:cxn ang="0">
                  <a:pos x="98" y="134"/>
                </a:cxn>
                <a:cxn ang="0">
                  <a:pos x="105" y="134"/>
                </a:cxn>
                <a:cxn ang="0">
                  <a:pos x="118" y="128"/>
                </a:cxn>
                <a:cxn ang="0">
                  <a:pos x="129" y="117"/>
                </a:cxn>
                <a:cxn ang="0">
                  <a:pos x="134" y="105"/>
                </a:cxn>
                <a:cxn ang="0">
                  <a:pos x="136" y="98"/>
                </a:cxn>
                <a:cxn ang="0">
                  <a:pos x="132" y="81"/>
                </a:cxn>
                <a:cxn ang="0">
                  <a:pos x="125" y="70"/>
                </a:cxn>
                <a:cxn ang="0">
                  <a:pos x="112" y="61"/>
                </a:cxn>
                <a:cxn ang="0">
                  <a:pos x="98" y="59"/>
                </a:cxn>
                <a:cxn ang="0">
                  <a:pos x="89" y="59"/>
                </a:cxn>
                <a:cxn ang="0">
                  <a:pos x="76" y="65"/>
                </a:cxn>
                <a:cxn ang="0">
                  <a:pos x="65" y="76"/>
                </a:cxn>
                <a:cxn ang="0">
                  <a:pos x="60" y="88"/>
                </a:cxn>
                <a:cxn ang="0">
                  <a:pos x="60" y="98"/>
                </a:cxn>
              </a:cxnLst>
              <a:rect l="0" t="0" r="r" b="b"/>
              <a:pathLst>
                <a:path w="196" h="311">
                  <a:moveTo>
                    <a:pt x="98" y="0"/>
                  </a:moveTo>
                  <a:lnTo>
                    <a:pt x="98" y="0"/>
                  </a:lnTo>
                  <a:lnTo>
                    <a:pt x="78" y="1"/>
                  </a:lnTo>
                  <a:lnTo>
                    <a:pt x="60" y="7"/>
                  </a:lnTo>
                  <a:lnTo>
                    <a:pt x="44" y="16"/>
                  </a:lnTo>
                  <a:lnTo>
                    <a:pt x="29" y="27"/>
                  </a:lnTo>
                  <a:lnTo>
                    <a:pt x="16" y="41"/>
                  </a:lnTo>
                  <a:lnTo>
                    <a:pt x="7" y="59"/>
                  </a:lnTo>
                  <a:lnTo>
                    <a:pt x="2" y="7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116"/>
                  </a:lnTo>
                  <a:lnTo>
                    <a:pt x="4" y="134"/>
                  </a:lnTo>
                  <a:lnTo>
                    <a:pt x="9" y="154"/>
                  </a:lnTo>
                  <a:lnTo>
                    <a:pt x="15" y="172"/>
                  </a:lnTo>
                  <a:lnTo>
                    <a:pt x="31" y="208"/>
                  </a:lnTo>
                  <a:lnTo>
                    <a:pt x="49" y="241"/>
                  </a:lnTo>
                  <a:lnTo>
                    <a:pt x="67" y="270"/>
                  </a:lnTo>
                  <a:lnTo>
                    <a:pt x="82" y="291"/>
                  </a:lnTo>
                  <a:lnTo>
                    <a:pt x="98" y="311"/>
                  </a:lnTo>
                  <a:lnTo>
                    <a:pt x="98" y="311"/>
                  </a:lnTo>
                  <a:lnTo>
                    <a:pt x="112" y="291"/>
                  </a:lnTo>
                  <a:lnTo>
                    <a:pt x="129" y="270"/>
                  </a:lnTo>
                  <a:lnTo>
                    <a:pt x="147" y="241"/>
                  </a:lnTo>
                  <a:lnTo>
                    <a:pt x="165" y="208"/>
                  </a:lnTo>
                  <a:lnTo>
                    <a:pt x="180" y="172"/>
                  </a:lnTo>
                  <a:lnTo>
                    <a:pt x="187" y="154"/>
                  </a:lnTo>
                  <a:lnTo>
                    <a:pt x="190" y="134"/>
                  </a:lnTo>
                  <a:lnTo>
                    <a:pt x="194" y="116"/>
                  </a:lnTo>
                  <a:lnTo>
                    <a:pt x="196" y="98"/>
                  </a:lnTo>
                  <a:lnTo>
                    <a:pt x="196" y="98"/>
                  </a:lnTo>
                  <a:lnTo>
                    <a:pt x="194" y="78"/>
                  </a:lnTo>
                  <a:lnTo>
                    <a:pt x="187" y="59"/>
                  </a:lnTo>
                  <a:lnTo>
                    <a:pt x="178" y="41"/>
                  </a:lnTo>
                  <a:lnTo>
                    <a:pt x="167" y="27"/>
                  </a:lnTo>
                  <a:lnTo>
                    <a:pt x="152" y="16"/>
                  </a:lnTo>
                  <a:lnTo>
                    <a:pt x="136" y="7"/>
                  </a:lnTo>
                  <a:lnTo>
                    <a:pt x="118" y="1"/>
                  </a:lnTo>
                  <a:lnTo>
                    <a:pt x="98" y="0"/>
                  </a:lnTo>
                  <a:lnTo>
                    <a:pt x="98" y="0"/>
                  </a:lnTo>
                  <a:close/>
                  <a:moveTo>
                    <a:pt x="98" y="157"/>
                  </a:moveTo>
                  <a:lnTo>
                    <a:pt x="98" y="157"/>
                  </a:lnTo>
                  <a:lnTo>
                    <a:pt x="85" y="156"/>
                  </a:lnTo>
                  <a:lnTo>
                    <a:pt x="74" y="152"/>
                  </a:lnTo>
                  <a:lnTo>
                    <a:pt x="64" y="146"/>
                  </a:lnTo>
                  <a:lnTo>
                    <a:pt x="54" y="139"/>
                  </a:lnTo>
                  <a:lnTo>
                    <a:pt x="47" y="130"/>
                  </a:lnTo>
                  <a:lnTo>
                    <a:pt x="42" y="119"/>
                  </a:lnTo>
                  <a:lnTo>
                    <a:pt x="38" y="108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38" y="85"/>
                  </a:lnTo>
                  <a:lnTo>
                    <a:pt x="42" y="74"/>
                  </a:lnTo>
                  <a:lnTo>
                    <a:pt x="47" y="63"/>
                  </a:lnTo>
                  <a:lnTo>
                    <a:pt x="54" y="54"/>
                  </a:lnTo>
                  <a:lnTo>
                    <a:pt x="64" y="47"/>
                  </a:lnTo>
                  <a:lnTo>
                    <a:pt x="74" y="41"/>
                  </a:lnTo>
                  <a:lnTo>
                    <a:pt x="85" y="38"/>
                  </a:lnTo>
                  <a:lnTo>
                    <a:pt x="98" y="36"/>
                  </a:lnTo>
                  <a:lnTo>
                    <a:pt x="98" y="36"/>
                  </a:lnTo>
                  <a:lnTo>
                    <a:pt x="109" y="38"/>
                  </a:lnTo>
                  <a:lnTo>
                    <a:pt x="122" y="41"/>
                  </a:lnTo>
                  <a:lnTo>
                    <a:pt x="131" y="47"/>
                  </a:lnTo>
                  <a:lnTo>
                    <a:pt x="140" y="54"/>
                  </a:lnTo>
                  <a:lnTo>
                    <a:pt x="147" y="63"/>
                  </a:lnTo>
                  <a:lnTo>
                    <a:pt x="152" y="74"/>
                  </a:lnTo>
                  <a:lnTo>
                    <a:pt x="156" y="85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6" y="108"/>
                  </a:lnTo>
                  <a:lnTo>
                    <a:pt x="152" y="119"/>
                  </a:lnTo>
                  <a:lnTo>
                    <a:pt x="147" y="130"/>
                  </a:lnTo>
                  <a:lnTo>
                    <a:pt x="140" y="139"/>
                  </a:lnTo>
                  <a:lnTo>
                    <a:pt x="131" y="146"/>
                  </a:lnTo>
                  <a:lnTo>
                    <a:pt x="122" y="152"/>
                  </a:lnTo>
                  <a:lnTo>
                    <a:pt x="109" y="156"/>
                  </a:lnTo>
                  <a:lnTo>
                    <a:pt x="98" y="157"/>
                  </a:lnTo>
                  <a:lnTo>
                    <a:pt x="98" y="157"/>
                  </a:lnTo>
                  <a:close/>
                  <a:moveTo>
                    <a:pt x="60" y="98"/>
                  </a:moveTo>
                  <a:lnTo>
                    <a:pt x="60" y="98"/>
                  </a:lnTo>
                  <a:lnTo>
                    <a:pt x="60" y="105"/>
                  </a:lnTo>
                  <a:lnTo>
                    <a:pt x="62" y="112"/>
                  </a:lnTo>
                  <a:lnTo>
                    <a:pt x="65" y="117"/>
                  </a:lnTo>
                  <a:lnTo>
                    <a:pt x="71" y="123"/>
                  </a:lnTo>
                  <a:lnTo>
                    <a:pt x="76" y="128"/>
                  </a:lnTo>
                  <a:lnTo>
                    <a:pt x="83" y="132"/>
                  </a:lnTo>
                  <a:lnTo>
                    <a:pt x="89" y="134"/>
                  </a:lnTo>
                  <a:lnTo>
                    <a:pt x="98" y="134"/>
                  </a:lnTo>
                  <a:lnTo>
                    <a:pt x="98" y="134"/>
                  </a:lnTo>
                  <a:lnTo>
                    <a:pt x="105" y="134"/>
                  </a:lnTo>
                  <a:lnTo>
                    <a:pt x="112" y="132"/>
                  </a:lnTo>
                  <a:lnTo>
                    <a:pt x="118" y="128"/>
                  </a:lnTo>
                  <a:lnTo>
                    <a:pt x="125" y="123"/>
                  </a:lnTo>
                  <a:lnTo>
                    <a:pt x="129" y="117"/>
                  </a:lnTo>
                  <a:lnTo>
                    <a:pt x="132" y="112"/>
                  </a:lnTo>
                  <a:lnTo>
                    <a:pt x="134" y="105"/>
                  </a:lnTo>
                  <a:lnTo>
                    <a:pt x="136" y="98"/>
                  </a:lnTo>
                  <a:lnTo>
                    <a:pt x="136" y="98"/>
                  </a:lnTo>
                  <a:lnTo>
                    <a:pt x="134" y="88"/>
                  </a:lnTo>
                  <a:lnTo>
                    <a:pt x="132" y="81"/>
                  </a:lnTo>
                  <a:lnTo>
                    <a:pt x="129" y="76"/>
                  </a:lnTo>
                  <a:lnTo>
                    <a:pt x="125" y="70"/>
                  </a:lnTo>
                  <a:lnTo>
                    <a:pt x="118" y="65"/>
                  </a:lnTo>
                  <a:lnTo>
                    <a:pt x="112" y="61"/>
                  </a:lnTo>
                  <a:lnTo>
                    <a:pt x="105" y="59"/>
                  </a:lnTo>
                  <a:lnTo>
                    <a:pt x="98" y="59"/>
                  </a:lnTo>
                  <a:lnTo>
                    <a:pt x="98" y="59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5"/>
                  </a:lnTo>
                  <a:lnTo>
                    <a:pt x="71" y="70"/>
                  </a:lnTo>
                  <a:lnTo>
                    <a:pt x="65" y="76"/>
                  </a:lnTo>
                  <a:lnTo>
                    <a:pt x="62" y="81"/>
                  </a:lnTo>
                  <a:lnTo>
                    <a:pt x="60" y="88"/>
                  </a:lnTo>
                  <a:lnTo>
                    <a:pt x="60" y="98"/>
                  </a:lnTo>
                  <a:lnTo>
                    <a:pt x="60" y="9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68" name="Group 77">
              <a:extLst>
                <a:ext uri="{FF2B5EF4-FFF2-40B4-BE49-F238E27FC236}">
                  <a16:creationId xmlns:a16="http://schemas.microsoft.com/office/drawing/2014/main" id="{FAFD169F-39B4-F64D-B6D8-13C58FDB12D7}"/>
                </a:ext>
              </a:extLst>
            </p:cNvPr>
            <p:cNvGrpSpPr/>
            <p:nvPr/>
          </p:nvGrpSpPr>
          <p:grpSpPr>
            <a:xfrm>
              <a:off x="6264965" y="3141093"/>
              <a:ext cx="467186" cy="357731"/>
              <a:chOff x="5552261" y="1554043"/>
              <a:chExt cx="363359" cy="27822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0" name="Freeform 96">
                <a:extLst>
                  <a:ext uri="{FF2B5EF4-FFF2-40B4-BE49-F238E27FC236}">
                    <a16:creationId xmlns:a16="http://schemas.microsoft.com/office/drawing/2014/main" id="{2AD4508F-9B72-F04D-BD42-87FF78945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2261" y="1715997"/>
                <a:ext cx="363359" cy="116275"/>
              </a:xfrm>
              <a:custGeom>
                <a:avLst/>
                <a:gdLst/>
                <a:ahLst/>
                <a:cxnLst>
                  <a:cxn ang="0">
                    <a:pos x="211" y="31"/>
                  </a:cxn>
                  <a:cxn ang="0">
                    <a:pos x="140" y="31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96"/>
                  </a:cxn>
                  <a:cxn ang="0">
                    <a:pos x="0" y="96"/>
                  </a:cxn>
                  <a:cxn ang="0">
                    <a:pos x="2" y="102"/>
                  </a:cxn>
                  <a:cxn ang="0">
                    <a:pos x="4" y="107"/>
                  </a:cxn>
                  <a:cxn ang="0">
                    <a:pos x="9" y="111"/>
                  </a:cxn>
                  <a:cxn ang="0">
                    <a:pos x="17" y="112"/>
                  </a:cxn>
                  <a:cxn ang="0">
                    <a:pos x="334" y="112"/>
                  </a:cxn>
                  <a:cxn ang="0">
                    <a:pos x="334" y="112"/>
                  </a:cxn>
                  <a:cxn ang="0">
                    <a:pos x="341" y="111"/>
                  </a:cxn>
                  <a:cxn ang="0">
                    <a:pos x="347" y="107"/>
                  </a:cxn>
                  <a:cxn ang="0">
                    <a:pos x="350" y="102"/>
                  </a:cxn>
                  <a:cxn ang="0">
                    <a:pos x="350" y="96"/>
                  </a:cxn>
                  <a:cxn ang="0">
                    <a:pos x="350" y="0"/>
                  </a:cxn>
                  <a:cxn ang="0">
                    <a:pos x="211" y="0"/>
                  </a:cxn>
                  <a:cxn ang="0">
                    <a:pos x="211" y="31"/>
                  </a:cxn>
                </a:cxnLst>
                <a:rect l="0" t="0" r="r" b="b"/>
                <a:pathLst>
                  <a:path w="350" h="112">
                    <a:moveTo>
                      <a:pt x="211" y="31"/>
                    </a:moveTo>
                    <a:lnTo>
                      <a:pt x="140" y="31"/>
                    </a:lnTo>
                    <a:lnTo>
                      <a:pt x="14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2"/>
                    </a:lnTo>
                    <a:lnTo>
                      <a:pt x="4" y="107"/>
                    </a:lnTo>
                    <a:lnTo>
                      <a:pt x="9" y="111"/>
                    </a:lnTo>
                    <a:lnTo>
                      <a:pt x="17" y="112"/>
                    </a:lnTo>
                    <a:lnTo>
                      <a:pt x="334" y="112"/>
                    </a:lnTo>
                    <a:lnTo>
                      <a:pt x="334" y="112"/>
                    </a:lnTo>
                    <a:lnTo>
                      <a:pt x="341" y="111"/>
                    </a:lnTo>
                    <a:lnTo>
                      <a:pt x="347" y="107"/>
                    </a:lnTo>
                    <a:lnTo>
                      <a:pt x="350" y="102"/>
                    </a:lnTo>
                    <a:lnTo>
                      <a:pt x="350" y="96"/>
                    </a:lnTo>
                    <a:lnTo>
                      <a:pt x="350" y="0"/>
                    </a:lnTo>
                    <a:lnTo>
                      <a:pt x="211" y="0"/>
                    </a:lnTo>
                    <a:lnTo>
                      <a:pt x="211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Freeform 97">
                <a:extLst>
                  <a:ext uri="{FF2B5EF4-FFF2-40B4-BE49-F238E27FC236}">
                    <a16:creationId xmlns:a16="http://schemas.microsoft.com/office/drawing/2014/main" id="{97BFFAC2-6223-2D49-8CDA-1492843D3A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2261" y="1554043"/>
                <a:ext cx="363359" cy="137038"/>
              </a:xfrm>
              <a:custGeom>
                <a:avLst/>
                <a:gdLst/>
                <a:ahLst/>
                <a:cxnLst>
                  <a:cxn ang="0">
                    <a:pos x="334" y="42"/>
                  </a:cxn>
                  <a:cxn ang="0">
                    <a:pos x="225" y="42"/>
                  </a:cxn>
                  <a:cxn ang="0">
                    <a:pos x="225" y="42"/>
                  </a:cxn>
                  <a:cxn ang="0">
                    <a:pos x="225" y="5"/>
                  </a:cxn>
                  <a:cxn ang="0">
                    <a:pos x="225" y="5"/>
                  </a:cxn>
                  <a:cxn ang="0">
                    <a:pos x="225" y="2"/>
                  </a:cxn>
                  <a:cxn ang="0">
                    <a:pos x="223" y="0"/>
                  </a:cxn>
                  <a:cxn ang="0">
                    <a:pos x="222" y="0"/>
                  </a:cxn>
                  <a:cxn ang="0">
                    <a:pos x="120" y="0"/>
                  </a:cxn>
                  <a:cxn ang="0">
                    <a:pos x="120" y="0"/>
                  </a:cxn>
                  <a:cxn ang="0">
                    <a:pos x="118" y="2"/>
                  </a:cxn>
                  <a:cxn ang="0">
                    <a:pos x="116" y="4"/>
                  </a:cxn>
                  <a:cxn ang="0">
                    <a:pos x="115" y="5"/>
                  </a:cxn>
                  <a:cxn ang="0">
                    <a:pos x="115" y="5"/>
                  </a:cxn>
                  <a:cxn ang="0">
                    <a:pos x="115" y="42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4" y="45"/>
                  </a:cxn>
                  <a:cxn ang="0">
                    <a:pos x="2" y="51"/>
                  </a:cxn>
                  <a:cxn ang="0">
                    <a:pos x="0" y="58"/>
                  </a:cxn>
                  <a:cxn ang="0">
                    <a:pos x="0" y="130"/>
                  </a:cxn>
                  <a:cxn ang="0">
                    <a:pos x="350" y="130"/>
                  </a:cxn>
                  <a:cxn ang="0">
                    <a:pos x="350" y="58"/>
                  </a:cxn>
                  <a:cxn ang="0">
                    <a:pos x="350" y="58"/>
                  </a:cxn>
                  <a:cxn ang="0">
                    <a:pos x="350" y="51"/>
                  </a:cxn>
                  <a:cxn ang="0">
                    <a:pos x="347" y="45"/>
                  </a:cxn>
                  <a:cxn ang="0">
                    <a:pos x="341" y="42"/>
                  </a:cxn>
                  <a:cxn ang="0">
                    <a:pos x="334" y="42"/>
                  </a:cxn>
                  <a:cxn ang="0">
                    <a:pos x="334" y="42"/>
                  </a:cxn>
                  <a:cxn ang="0">
                    <a:pos x="133" y="42"/>
                  </a:cxn>
                  <a:cxn ang="0">
                    <a:pos x="133" y="13"/>
                  </a:cxn>
                  <a:cxn ang="0">
                    <a:pos x="209" y="13"/>
                  </a:cxn>
                  <a:cxn ang="0">
                    <a:pos x="209" y="42"/>
                  </a:cxn>
                  <a:cxn ang="0">
                    <a:pos x="133" y="42"/>
                  </a:cxn>
                </a:cxnLst>
                <a:rect l="0" t="0" r="r" b="b"/>
                <a:pathLst>
                  <a:path w="350" h="130">
                    <a:moveTo>
                      <a:pt x="334" y="42"/>
                    </a:moveTo>
                    <a:lnTo>
                      <a:pt x="225" y="42"/>
                    </a:lnTo>
                    <a:lnTo>
                      <a:pt x="225" y="42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5" y="2"/>
                    </a:lnTo>
                    <a:lnTo>
                      <a:pt x="223" y="0"/>
                    </a:lnTo>
                    <a:lnTo>
                      <a:pt x="222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8" y="2"/>
                    </a:lnTo>
                    <a:lnTo>
                      <a:pt x="116" y="4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5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4" y="45"/>
                    </a:lnTo>
                    <a:lnTo>
                      <a:pt x="2" y="51"/>
                    </a:lnTo>
                    <a:lnTo>
                      <a:pt x="0" y="58"/>
                    </a:lnTo>
                    <a:lnTo>
                      <a:pt x="0" y="130"/>
                    </a:lnTo>
                    <a:lnTo>
                      <a:pt x="350" y="130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1"/>
                    </a:lnTo>
                    <a:lnTo>
                      <a:pt x="347" y="45"/>
                    </a:lnTo>
                    <a:lnTo>
                      <a:pt x="341" y="42"/>
                    </a:lnTo>
                    <a:lnTo>
                      <a:pt x="334" y="42"/>
                    </a:lnTo>
                    <a:lnTo>
                      <a:pt x="334" y="42"/>
                    </a:lnTo>
                    <a:close/>
                    <a:moveTo>
                      <a:pt x="133" y="42"/>
                    </a:moveTo>
                    <a:lnTo>
                      <a:pt x="133" y="13"/>
                    </a:lnTo>
                    <a:lnTo>
                      <a:pt x="209" y="13"/>
                    </a:lnTo>
                    <a:lnTo>
                      <a:pt x="209" y="42"/>
                    </a:lnTo>
                    <a:lnTo>
                      <a:pt x="133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Rectangle 98">
                <a:extLst>
                  <a:ext uri="{FF2B5EF4-FFF2-40B4-BE49-F238E27FC236}">
                    <a16:creationId xmlns:a16="http://schemas.microsoft.com/office/drawing/2014/main" id="{AB047C87-07CC-A54C-8F3A-23778D6C5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0062" y="1715997"/>
                <a:ext cx="45679" cy="186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FE30201-3FB7-B042-ACC2-2F0B905379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3095" y="2802903"/>
              <a:ext cx="378645" cy="426288"/>
            </a:xfrm>
            <a:custGeom>
              <a:avLst/>
              <a:gdLst>
                <a:gd name="T0" fmla="*/ 300 w 320"/>
                <a:gd name="T1" fmla="*/ 0 h 360"/>
                <a:gd name="T2" fmla="*/ 256 w 320"/>
                <a:gd name="T3" fmla="*/ 0 h 360"/>
                <a:gd name="T4" fmla="*/ 240 w 320"/>
                <a:gd name="T5" fmla="*/ 20 h 360"/>
                <a:gd name="T6" fmla="*/ 240 w 320"/>
                <a:gd name="T7" fmla="*/ 360 h 360"/>
                <a:gd name="T8" fmla="*/ 320 w 320"/>
                <a:gd name="T9" fmla="*/ 360 h 360"/>
                <a:gd name="T10" fmla="*/ 320 w 320"/>
                <a:gd name="T11" fmla="*/ 20 h 360"/>
                <a:gd name="T12" fmla="*/ 300 w 320"/>
                <a:gd name="T13" fmla="*/ 0 h 360"/>
                <a:gd name="T14" fmla="*/ 180 w 320"/>
                <a:gd name="T15" fmla="*/ 120 h 360"/>
                <a:gd name="T16" fmla="*/ 136 w 320"/>
                <a:gd name="T17" fmla="*/ 120 h 360"/>
                <a:gd name="T18" fmla="*/ 120 w 320"/>
                <a:gd name="T19" fmla="*/ 140 h 360"/>
                <a:gd name="T20" fmla="*/ 120 w 320"/>
                <a:gd name="T21" fmla="*/ 360 h 360"/>
                <a:gd name="T22" fmla="*/ 200 w 320"/>
                <a:gd name="T23" fmla="*/ 360 h 360"/>
                <a:gd name="T24" fmla="*/ 200 w 320"/>
                <a:gd name="T25" fmla="*/ 140 h 360"/>
                <a:gd name="T26" fmla="*/ 180 w 320"/>
                <a:gd name="T27" fmla="*/ 120 h 360"/>
                <a:gd name="T28" fmla="*/ 60 w 320"/>
                <a:gd name="T29" fmla="*/ 240 h 360"/>
                <a:gd name="T30" fmla="*/ 16 w 320"/>
                <a:gd name="T31" fmla="*/ 240 h 360"/>
                <a:gd name="T32" fmla="*/ 0 w 320"/>
                <a:gd name="T33" fmla="*/ 260 h 360"/>
                <a:gd name="T34" fmla="*/ 0 w 320"/>
                <a:gd name="T35" fmla="*/ 360 h 360"/>
                <a:gd name="T36" fmla="*/ 80 w 320"/>
                <a:gd name="T37" fmla="*/ 360 h 360"/>
                <a:gd name="T38" fmla="*/ 80 w 320"/>
                <a:gd name="T39" fmla="*/ 260 h 360"/>
                <a:gd name="T40" fmla="*/ 60 w 320"/>
                <a:gd name="T41" fmla="*/ 24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0" h="360">
                  <a:moveTo>
                    <a:pt x="300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45" y="0"/>
                    <a:pt x="240" y="9"/>
                    <a:pt x="240" y="20"/>
                  </a:cubicBezTo>
                  <a:cubicBezTo>
                    <a:pt x="240" y="360"/>
                    <a:pt x="240" y="360"/>
                    <a:pt x="240" y="360"/>
                  </a:cubicBezTo>
                  <a:cubicBezTo>
                    <a:pt x="320" y="360"/>
                    <a:pt x="320" y="360"/>
                    <a:pt x="320" y="360"/>
                  </a:cubicBezTo>
                  <a:cubicBezTo>
                    <a:pt x="320" y="20"/>
                    <a:pt x="320" y="20"/>
                    <a:pt x="320" y="20"/>
                  </a:cubicBezTo>
                  <a:cubicBezTo>
                    <a:pt x="320" y="9"/>
                    <a:pt x="311" y="0"/>
                    <a:pt x="300" y="0"/>
                  </a:cubicBezTo>
                  <a:close/>
                  <a:moveTo>
                    <a:pt x="180" y="120"/>
                  </a:moveTo>
                  <a:cubicBezTo>
                    <a:pt x="136" y="120"/>
                    <a:pt x="136" y="120"/>
                    <a:pt x="136" y="120"/>
                  </a:cubicBezTo>
                  <a:cubicBezTo>
                    <a:pt x="125" y="120"/>
                    <a:pt x="120" y="129"/>
                    <a:pt x="120" y="140"/>
                  </a:cubicBezTo>
                  <a:cubicBezTo>
                    <a:pt x="120" y="360"/>
                    <a:pt x="120" y="360"/>
                    <a:pt x="120" y="360"/>
                  </a:cubicBezTo>
                  <a:cubicBezTo>
                    <a:pt x="200" y="360"/>
                    <a:pt x="200" y="360"/>
                    <a:pt x="200" y="360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0" y="129"/>
                    <a:pt x="191" y="120"/>
                    <a:pt x="180" y="120"/>
                  </a:cubicBezTo>
                  <a:close/>
                  <a:moveTo>
                    <a:pt x="60" y="240"/>
                  </a:moveTo>
                  <a:cubicBezTo>
                    <a:pt x="16" y="240"/>
                    <a:pt x="16" y="240"/>
                    <a:pt x="16" y="240"/>
                  </a:cubicBezTo>
                  <a:cubicBezTo>
                    <a:pt x="5" y="240"/>
                    <a:pt x="0" y="249"/>
                    <a:pt x="0" y="260"/>
                  </a:cubicBezTo>
                  <a:cubicBezTo>
                    <a:pt x="0" y="360"/>
                    <a:pt x="0" y="360"/>
                    <a:pt x="0" y="360"/>
                  </a:cubicBezTo>
                  <a:cubicBezTo>
                    <a:pt x="80" y="360"/>
                    <a:pt x="80" y="360"/>
                    <a:pt x="80" y="360"/>
                  </a:cubicBezTo>
                  <a:cubicBezTo>
                    <a:pt x="80" y="260"/>
                    <a:pt x="80" y="260"/>
                    <a:pt x="80" y="260"/>
                  </a:cubicBezTo>
                  <a:cubicBezTo>
                    <a:pt x="80" y="249"/>
                    <a:pt x="71" y="240"/>
                    <a:pt x="60" y="24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7" name="Рисунок 36" descr="Ternivskiy">
            <a:extLst>
              <a:ext uri="{FF2B5EF4-FFF2-40B4-BE49-F238E27FC236}">
                <a16:creationId xmlns:a16="http://schemas.microsoft.com/office/drawing/2014/main" id="{C4440E86-EF6A-4114-97E1-8D88CD5263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E34803-28F6-49E1-8FAD-7E17247F1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36" t="8628" r="45666" b="52081"/>
          <a:stretch/>
        </p:blipFill>
        <p:spPr>
          <a:xfrm rot="1110689">
            <a:off x="7813111" y="3556891"/>
            <a:ext cx="1890190" cy="23960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AB2F1B-96A9-4B58-9F81-A1E8E3F92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335"/>
          <a:stretch/>
        </p:blipFill>
        <p:spPr>
          <a:xfrm rot="556829">
            <a:off x="9403759" y="2227292"/>
            <a:ext cx="2104677" cy="3351220"/>
          </a:xfrm>
          <a:prstGeom prst="rect">
            <a:avLst/>
          </a:prstGeom>
        </p:spPr>
      </p:pic>
      <p:sp>
        <p:nvSpPr>
          <p:cNvPr id="41" name="矩形 94">
            <a:extLst>
              <a:ext uri="{FF2B5EF4-FFF2-40B4-BE49-F238E27FC236}">
                <a16:creationId xmlns:a16="http://schemas.microsoft.com/office/drawing/2014/main" id="{2E360C88-893A-4EE1-A040-99DE49FAC9C9}"/>
              </a:ext>
            </a:extLst>
          </p:cNvPr>
          <p:cNvSpPr/>
          <p:nvPr/>
        </p:nvSpPr>
        <p:spPr>
          <a:xfrm>
            <a:off x="1299475" y="1947032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94">
            <a:extLst>
              <a:ext uri="{FF2B5EF4-FFF2-40B4-BE49-F238E27FC236}">
                <a16:creationId xmlns:a16="http://schemas.microsoft.com/office/drawing/2014/main" id="{3DD9F11B-F01E-4727-A27B-A84123CF847E}"/>
              </a:ext>
            </a:extLst>
          </p:cNvPr>
          <p:cNvSpPr/>
          <p:nvPr/>
        </p:nvSpPr>
        <p:spPr>
          <a:xfrm>
            <a:off x="450150" y="5634347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94">
            <a:extLst>
              <a:ext uri="{FF2B5EF4-FFF2-40B4-BE49-F238E27FC236}">
                <a16:creationId xmlns:a16="http://schemas.microsoft.com/office/drawing/2014/main" id="{D65EF975-9C5D-4BC0-B785-67612689947C}"/>
              </a:ext>
            </a:extLst>
          </p:cNvPr>
          <p:cNvSpPr/>
          <p:nvPr/>
        </p:nvSpPr>
        <p:spPr>
          <a:xfrm>
            <a:off x="4665752" y="5645060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126">
            <a:extLst>
              <a:ext uri="{FF2B5EF4-FFF2-40B4-BE49-F238E27FC236}">
                <a16:creationId xmlns:a16="http://schemas.microsoft.com/office/drawing/2014/main" id="{6EB4D9BA-EFB7-4632-A60C-20F6DC3F4145}"/>
              </a:ext>
            </a:extLst>
          </p:cNvPr>
          <p:cNvSpPr txBox="1"/>
          <p:nvPr/>
        </p:nvSpPr>
        <p:spPr>
          <a:xfrm>
            <a:off x="248981" y="6027924"/>
            <a:ext cx="3717028" cy="6001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Вчитель — це професія, для якої потрібен талант</a:t>
            </a:r>
            <a:r>
              <a:rPr lang="ru-RU" altLang="zh-CN" sz="1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3400621-6B59-4F82-96E8-56950EC43765}"/>
              </a:ext>
            </a:extLst>
          </p:cNvPr>
          <p:cNvSpPr/>
          <p:nvPr/>
        </p:nvSpPr>
        <p:spPr>
          <a:xfrm>
            <a:off x="8530421" y="5708669"/>
            <a:ext cx="3374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24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Олена грошева ,</a:t>
            </a:r>
          </a:p>
          <a:p>
            <a:pPr lvl="0" algn="r"/>
            <a:r>
              <a:rPr lang="uk-UA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Заступник </a:t>
            </a:r>
          </a:p>
          <a:p>
            <a:pPr lvl="0" algn="r"/>
            <a:r>
              <a:rPr lang="uk-UA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директора з НВР</a:t>
            </a:r>
            <a:endParaRPr lang="aa-ET" dirty="0">
              <a:solidFill>
                <a:prstClr val="black"/>
              </a:solidFill>
            </a:endParaRPr>
          </a:p>
        </p:txBody>
      </p:sp>
      <p:sp>
        <p:nvSpPr>
          <p:cNvPr id="45" name="TextBox 126">
            <a:extLst>
              <a:ext uri="{FF2B5EF4-FFF2-40B4-BE49-F238E27FC236}">
                <a16:creationId xmlns:a16="http://schemas.microsoft.com/office/drawing/2014/main" id="{5EA0313A-EE1A-44EF-9934-45C6ED7EC69B}"/>
              </a:ext>
            </a:extLst>
          </p:cNvPr>
          <p:cNvSpPr txBox="1"/>
          <p:nvPr/>
        </p:nvSpPr>
        <p:spPr>
          <a:xfrm>
            <a:off x="772914" y="2314715"/>
            <a:ext cx="5438172" cy="6001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Справжній вчитель — той, який вчиться все життя і є прикладом для своїх учнів </a:t>
            </a:r>
          </a:p>
        </p:txBody>
      </p:sp>
      <p:sp>
        <p:nvSpPr>
          <p:cNvPr id="46" name="TextBox 126">
            <a:extLst>
              <a:ext uri="{FF2B5EF4-FFF2-40B4-BE49-F238E27FC236}">
                <a16:creationId xmlns:a16="http://schemas.microsoft.com/office/drawing/2014/main" id="{8B40314C-2107-4ABE-AF61-673525CA55B0}"/>
              </a:ext>
            </a:extLst>
          </p:cNvPr>
          <p:cNvSpPr txBox="1"/>
          <p:nvPr/>
        </p:nvSpPr>
        <p:spPr>
          <a:xfrm>
            <a:off x="4487339" y="6010519"/>
            <a:ext cx="3717028" cy="6001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Яким має бути вчитель майбутнього? </a:t>
            </a:r>
          </a:p>
        </p:txBody>
      </p:sp>
    </p:spTree>
    <p:extLst>
      <p:ext uri="{BB962C8B-B14F-4D97-AF65-F5344CB8AC3E}">
        <p14:creationId xmlns:p14="http://schemas.microsoft.com/office/powerpoint/2010/main" val="33378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D46C-1D23-8547-BB33-F0756F88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05" y="-21921"/>
            <a:ext cx="8291004" cy="2034025"/>
          </a:xfrm>
        </p:spPr>
        <p:txBody>
          <a:bodyPr>
            <a:noAutofit/>
          </a:bodyPr>
          <a:lstStyle/>
          <a:p>
            <a:pPr algn="ctr"/>
            <a:r>
              <a:rPr lang="uk-UA" sz="3000" dirty="0"/>
              <a:t>Безпечне освітнє середовище </a:t>
            </a:r>
            <a:br>
              <a:rPr lang="uk-UA" sz="3000" dirty="0"/>
            </a:br>
            <a:r>
              <a:rPr lang="uk-UA" sz="3000" dirty="0"/>
              <a:t>як необхідна умова соціалізації і самореалізації дитини. Педагогіка партнерства — сучасний тип взаємодії між учасниками освітнього процесу</a:t>
            </a: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34253427-EFD1-6E43-AFAF-052371FB986E}"/>
              </a:ext>
            </a:extLst>
          </p:cNvPr>
          <p:cNvSpPr>
            <a:spLocks/>
          </p:cNvSpPr>
          <p:nvPr/>
        </p:nvSpPr>
        <p:spPr bwMode="auto">
          <a:xfrm>
            <a:off x="5477793" y="2205357"/>
            <a:ext cx="1199467" cy="1042233"/>
          </a:xfrm>
          <a:custGeom>
            <a:avLst/>
            <a:gdLst>
              <a:gd name="T0" fmla="*/ 0 w 267"/>
              <a:gd name="T1" fmla="*/ 232 h 232"/>
              <a:gd name="T2" fmla="*/ 135 w 267"/>
              <a:gd name="T3" fmla="*/ 0 h 232"/>
              <a:gd name="T4" fmla="*/ 267 w 267"/>
              <a:gd name="T5" fmla="*/ 232 h 232"/>
              <a:gd name="T6" fmla="*/ 0 w 267"/>
              <a:gd name="T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" h="232">
                <a:moveTo>
                  <a:pt x="0" y="232"/>
                </a:moveTo>
                <a:lnTo>
                  <a:pt x="135" y="0"/>
                </a:lnTo>
                <a:lnTo>
                  <a:pt x="267" y="232"/>
                </a:lnTo>
                <a:lnTo>
                  <a:pt x="0" y="232"/>
                </a:lnTo>
                <a:close/>
              </a:path>
            </a:pathLst>
          </a:custGeom>
          <a:solidFill>
            <a:schemeClr val="accent1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uk-UA" altLang="zh-CN" sz="14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УСПІХ</a:t>
            </a:r>
            <a:endParaRPr lang="zh-CN" altLang="en-US" sz="14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F8B45CE9-9445-1140-997E-16D8262D8437}"/>
              </a:ext>
            </a:extLst>
          </p:cNvPr>
          <p:cNvSpPr>
            <a:spLocks/>
          </p:cNvSpPr>
          <p:nvPr/>
        </p:nvSpPr>
        <p:spPr bwMode="auto">
          <a:xfrm>
            <a:off x="5068039" y="3467719"/>
            <a:ext cx="2026066" cy="489671"/>
          </a:xfrm>
          <a:custGeom>
            <a:avLst/>
            <a:gdLst>
              <a:gd name="T0" fmla="*/ 0 w 451"/>
              <a:gd name="T1" fmla="*/ 109 h 109"/>
              <a:gd name="T2" fmla="*/ 64 w 451"/>
              <a:gd name="T3" fmla="*/ 0 h 109"/>
              <a:gd name="T4" fmla="*/ 387 w 451"/>
              <a:gd name="T5" fmla="*/ 0 h 109"/>
              <a:gd name="T6" fmla="*/ 451 w 451"/>
              <a:gd name="T7" fmla="*/ 109 h 109"/>
              <a:gd name="T8" fmla="*/ 0 w 451"/>
              <a:gd name="T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109">
                <a:moveTo>
                  <a:pt x="0" y="109"/>
                </a:moveTo>
                <a:lnTo>
                  <a:pt x="64" y="0"/>
                </a:lnTo>
                <a:lnTo>
                  <a:pt x="387" y="0"/>
                </a:lnTo>
                <a:lnTo>
                  <a:pt x="451" y="109"/>
                </a:lnTo>
                <a:lnTo>
                  <a:pt x="0" y="109"/>
                </a:lnTo>
                <a:close/>
              </a:path>
            </a:pathLst>
          </a:custGeom>
          <a:solidFill>
            <a:schemeClr val="accent2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altLang="zh-CN" sz="16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Повага, довіра</a:t>
            </a:r>
            <a:endParaRPr lang="zh-CN" altLang="en-US" sz="1600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0F9AA6C4-8DF3-3A40-AF39-6C9D57957940}"/>
              </a:ext>
            </a:extLst>
          </p:cNvPr>
          <p:cNvSpPr>
            <a:spLocks/>
          </p:cNvSpPr>
          <p:nvPr/>
        </p:nvSpPr>
        <p:spPr bwMode="auto">
          <a:xfrm>
            <a:off x="4663726" y="4182005"/>
            <a:ext cx="2843679" cy="485178"/>
          </a:xfrm>
          <a:custGeom>
            <a:avLst/>
            <a:gdLst>
              <a:gd name="T0" fmla="*/ 0 w 633"/>
              <a:gd name="T1" fmla="*/ 108 h 108"/>
              <a:gd name="T2" fmla="*/ 62 w 633"/>
              <a:gd name="T3" fmla="*/ 0 h 108"/>
              <a:gd name="T4" fmla="*/ 570 w 633"/>
              <a:gd name="T5" fmla="*/ 0 h 108"/>
              <a:gd name="T6" fmla="*/ 633 w 633"/>
              <a:gd name="T7" fmla="*/ 108 h 108"/>
              <a:gd name="T8" fmla="*/ 0 w 63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" h="108">
                <a:moveTo>
                  <a:pt x="0" y="108"/>
                </a:moveTo>
                <a:lnTo>
                  <a:pt x="62" y="0"/>
                </a:lnTo>
                <a:lnTo>
                  <a:pt x="570" y="0"/>
                </a:lnTo>
                <a:lnTo>
                  <a:pt x="633" y="108"/>
                </a:lnTo>
                <a:lnTo>
                  <a:pt x="0" y="108"/>
                </a:lnTo>
                <a:close/>
              </a:path>
            </a:pathLst>
          </a:custGeom>
          <a:solidFill>
            <a:schemeClr val="accent1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altLang="zh-CN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Ні булінгу!</a:t>
            </a:r>
            <a:endParaRPr lang="zh-CN" altLang="en-US" dirty="0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6" name="Freeform 9">
            <a:extLst>
              <a:ext uri="{FF2B5EF4-FFF2-40B4-BE49-F238E27FC236}">
                <a16:creationId xmlns:a16="http://schemas.microsoft.com/office/drawing/2014/main" id="{779E0FA4-476E-4748-828E-888EEF69081C}"/>
              </a:ext>
            </a:extLst>
          </p:cNvPr>
          <p:cNvSpPr>
            <a:spLocks/>
          </p:cNvSpPr>
          <p:nvPr/>
        </p:nvSpPr>
        <p:spPr bwMode="auto">
          <a:xfrm>
            <a:off x="4039283" y="4891802"/>
            <a:ext cx="4097053" cy="862538"/>
          </a:xfrm>
          <a:custGeom>
            <a:avLst/>
            <a:gdLst>
              <a:gd name="T0" fmla="*/ 0 w 912"/>
              <a:gd name="T1" fmla="*/ 192 h 192"/>
              <a:gd name="T2" fmla="*/ 111 w 912"/>
              <a:gd name="T3" fmla="*/ 0 h 192"/>
              <a:gd name="T4" fmla="*/ 801 w 912"/>
              <a:gd name="T5" fmla="*/ 0 h 192"/>
              <a:gd name="T6" fmla="*/ 912 w 912"/>
              <a:gd name="T7" fmla="*/ 192 h 192"/>
              <a:gd name="T8" fmla="*/ 0 w 912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2" h="192">
                <a:moveTo>
                  <a:pt x="0" y="192"/>
                </a:moveTo>
                <a:lnTo>
                  <a:pt x="111" y="0"/>
                </a:lnTo>
                <a:lnTo>
                  <a:pt x="801" y="0"/>
                </a:lnTo>
                <a:lnTo>
                  <a:pt x="912" y="192"/>
                </a:lnTo>
                <a:lnTo>
                  <a:pt x="0" y="192"/>
                </a:lnTo>
                <a:close/>
              </a:path>
            </a:pathLst>
          </a:custGeom>
          <a:solidFill>
            <a:schemeClr val="accent2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107000"/>
              </a:lnSpc>
              <a:spcBef>
                <a:spcPts val="1200"/>
              </a:spcBef>
            </a:pPr>
            <a:r>
              <a:rPr lang="uk-UA" sz="2000" b="1" cap="all" dirty="0">
                <a:ln>
                  <a:solidFill>
                    <a:schemeClr val="bg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/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ШКОЛО, МИ РАЗОМ! </a:t>
            </a:r>
            <a:endParaRPr lang="aa-ET" sz="2000" dirty="0">
              <a:ln>
                <a:solidFill>
                  <a:schemeClr val="bg2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887C9421-1E38-E449-833B-544C7EC7AE5D}"/>
              </a:ext>
            </a:extLst>
          </p:cNvPr>
          <p:cNvSpPr>
            <a:spLocks/>
          </p:cNvSpPr>
          <p:nvPr/>
        </p:nvSpPr>
        <p:spPr bwMode="auto">
          <a:xfrm>
            <a:off x="5481339" y="3247589"/>
            <a:ext cx="1325254" cy="220128"/>
          </a:xfrm>
          <a:custGeom>
            <a:avLst/>
            <a:gdLst>
              <a:gd name="T0" fmla="*/ 0 w 295"/>
              <a:gd name="T1" fmla="*/ 0 h 49"/>
              <a:gd name="T2" fmla="*/ 206 w 295"/>
              <a:gd name="T3" fmla="*/ 0 h 49"/>
              <a:gd name="T4" fmla="*/ 295 w 295"/>
              <a:gd name="T5" fmla="*/ 49 h 49"/>
              <a:gd name="T6" fmla="*/ 90 w 295"/>
              <a:gd name="T7" fmla="*/ 49 h 49"/>
              <a:gd name="T8" fmla="*/ 0 w 295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49">
                <a:moveTo>
                  <a:pt x="0" y="0"/>
                </a:moveTo>
                <a:lnTo>
                  <a:pt x="206" y="0"/>
                </a:lnTo>
                <a:lnTo>
                  <a:pt x="295" y="49"/>
                </a:lnTo>
                <a:lnTo>
                  <a:pt x="90" y="4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4CE898C7-D520-A14C-9E71-37495CA9297B}"/>
              </a:ext>
            </a:extLst>
          </p:cNvPr>
          <p:cNvSpPr>
            <a:spLocks/>
          </p:cNvSpPr>
          <p:nvPr/>
        </p:nvSpPr>
        <p:spPr bwMode="auto">
          <a:xfrm>
            <a:off x="5068039" y="3957387"/>
            <a:ext cx="2156344" cy="224619"/>
          </a:xfrm>
          <a:custGeom>
            <a:avLst/>
            <a:gdLst>
              <a:gd name="T0" fmla="*/ 0 w 480"/>
              <a:gd name="T1" fmla="*/ 0 h 50"/>
              <a:gd name="T2" fmla="*/ 333 w 480"/>
              <a:gd name="T3" fmla="*/ 0 h 50"/>
              <a:gd name="T4" fmla="*/ 480 w 480"/>
              <a:gd name="T5" fmla="*/ 50 h 50"/>
              <a:gd name="T6" fmla="*/ 146 w 480"/>
              <a:gd name="T7" fmla="*/ 50 h 50"/>
              <a:gd name="T8" fmla="*/ 0 w 480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0" h="50">
                <a:moveTo>
                  <a:pt x="0" y="0"/>
                </a:moveTo>
                <a:lnTo>
                  <a:pt x="333" y="0"/>
                </a:lnTo>
                <a:lnTo>
                  <a:pt x="480" y="50"/>
                </a:lnTo>
                <a:lnTo>
                  <a:pt x="146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3F59445E-C967-5147-82EA-D8A1BC3C5D23}"/>
              </a:ext>
            </a:extLst>
          </p:cNvPr>
          <p:cNvSpPr>
            <a:spLocks/>
          </p:cNvSpPr>
          <p:nvPr/>
        </p:nvSpPr>
        <p:spPr bwMode="auto">
          <a:xfrm>
            <a:off x="4663726" y="4667184"/>
            <a:ext cx="2973957" cy="224619"/>
          </a:xfrm>
          <a:custGeom>
            <a:avLst/>
            <a:gdLst>
              <a:gd name="T0" fmla="*/ 0 w 662"/>
              <a:gd name="T1" fmla="*/ 0 h 50"/>
              <a:gd name="T2" fmla="*/ 461 w 662"/>
              <a:gd name="T3" fmla="*/ 0 h 50"/>
              <a:gd name="T4" fmla="*/ 662 w 662"/>
              <a:gd name="T5" fmla="*/ 50 h 50"/>
              <a:gd name="T6" fmla="*/ 201 w 662"/>
              <a:gd name="T7" fmla="*/ 50 h 50"/>
              <a:gd name="T8" fmla="*/ 0 w 6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" h="50">
                <a:moveTo>
                  <a:pt x="0" y="0"/>
                </a:moveTo>
                <a:lnTo>
                  <a:pt x="461" y="0"/>
                </a:lnTo>
                <a:lnTo>
                  <a:pt x="662" y="50"/>
                </a:lnTo>
                <a:lnTo>
                  <a:pt x="201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id="{D63688FA-5873-B447-8D1F-5CDF3B19D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008" y="2243457"/>
            <a:ext cx="489671" cy="489671"/>
          </a:xfrm>
          <a:prstGeom prst="ellipse">
            <a:avLst/>
          </a:prstGeom>
          <a:solidFill>
            <a:schemeClr val="accent1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1" name="Oval 14">
            <a:extLst>
              <a:ext uri="{FF2B5EF4-FFF2-40B4-BE49-F238E27FC236}">
                <a16:creationId xmlns:a16="http://schemas.microsoft.com/office/drawing/2014/main" id="{1565EF96-D39F-F240-AFF8-91F806F77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008" y="3505819"/>
            <a:ext cx="489671" cy="480687"/>
          </a:xfrm>
          <a:prstGeom prst="ellipse">
            <a:avLst/>
          </a:prstGeom>
          <a:solidFill>
            <a:schemeClr val="accent2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2" name="Oval 15">
            <a:extLst>
              <a:ext uri="{FF2B5EF4-FFF2-40B4-BE49-F238E27FC236}">
                <a16:creationId xmlns:a16="http://schemas.microsoft.com/office/drawing/2014/main" id="{A1891355-814D-E149-AF08-64582717A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008" y="4759192"/>
            <a:ext cx="489671" cy="489671"/>
          </a:xfrm>
          <a:prstGeom prst="ellipse">
            <a:avLst/>
          </a:prstGeom>
          <a:solidFill>
            <a:schemeClr val="accent3"/>
          </a:solidFill>
          <a:ln w="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8FA6643D-C238-4042-A31E-C8A03241B00E}"/>
              </a:ext>
            </a:extLst>
          </p:cNvPr>
          <p:cNvSpPr>
            <a:spLocks noEditPoints="1"/>
          </p:cNvSpPr>
          <p:nvPr/>
        </p:nvSpPr>
        <p:spPr bwMode="auto">
          <a:xfrm>
            <a:off x="1246411" y="2326064"/>
            <a:ext cx="324456" cy="324454"/>
          </a:xfrm>
          <a:custGeom>
            <a:avLst/>
            <a:gdLst>
              <a:gd name="T0" fmla="*/ 0 w 140"/>
              <a:gd name="T1" fmla="*/ 70 h 140"/>
              <a:gd name="T2" fmla="*/ 140 w 140"/>
              <a:gd name="T3" fmla="*/ 70 h 140"/>
              <a:gd name="T4" fmla="*/ 70 w 140"/>
              <a:gd name="T5" fmla="*/ 130 h 140"/>
              <a:gd name="T6" fmla="*/ 70 w 140"/>
              <a:gd name="T7" fmla="*/ 10 h 140"/>
              <a:gd name="T8" fmla="*/ 70 w 140"/>
              <a:gd name="T9" fmla="*/ 130 h 140"/>
              <a:gd name="T10" fmla="*/ 97 w 140"/>
              <a:gd name="T11" fmla="*/ 48 h 140"/>
              <a:gd name="T12" fmla="*/ 90 w 140"/>
              <a:gd name="T13" fmla="*/ 58 h 140"/>
              <a:gd name="T14" fmla="*/ 70 w 140"/>
              <a:gd name="T15" fmla="*/ 15 h 140"/>
              <a:gd name="T16" fmla="*/ 70 w 140"/>
              <a:gd name="T17" fmla="*/ 125 h 140"/>
              <a:gd name="T18" fmla="*/ 70 w 140"/>
              <a:gd name="T19" fmla="*/ 15 h 140"/>
              <a:gd name="T20" fmla="*/ 70 w 140"/>
              <a:gd name="T21" fmla="*/ 16 h 140"/>
              <a:gd name="T22" fmla="*/ 72 w 140"/>
              <a:gd name="T23" fmla="*/ 26 h 140"/>
              <a:gd name="T24" fmla="*/ 68 w 140"/>
              <a:gd name="T25" fmla="*/ 26 h 140"/>
              <a:gd name="T26" fmla="*/ 79 w 140"/>
              <a:gd name="T27" fmla="*/ 45 h 140"/>
              <a:gd name="T28" fmla="*/ 73 w 140"/>
              <a:gd name="T29" fmla="*/ 45 h 140"/>
              <a:gd name="T30" fmla="*/ 67 w 140"/>
              <a:gd name="T31" fmla="*/ 49 h 140"/>
              <a:gd name="T32" fmla="*/ 76 w 140"/>
              <a:gd name="T33" fmla="*/ 40 h 140"/>
              <a:gd name="T34" fmla="*/ 84 w 140"/>
              <a:gd name="T35" fmla="*/ 48 h 140"/>
              <a:gd name="T36" fmla="*/ 80 w 140"/>
              <a:gd name="T37" fmla="*/ 55 h 140"/>
              <a:gd name="T38" fmla="*/ 73 w 140"/>
              <a:gd name="T39" fmla="*/ 60 h 140"/>
              <a:gd name="T40" fmla="*/ 84 w 140"/>
              <a:gd name="T41" fmla="*/ 61 h 140"/>
              <a:gd name="T42" fmla="*/ 67 w 140"/>
              <a:gd name="T43" fmla="*/ 65 h 140"/>
              <a:gd name="T44" fmla="*/ 72 w 140"/>
              <a:gd name="T45" fmla="*/ 55 h 140"/>
              <a:gd name="T46" fmla="*/ 79 w 140"/>
              <a:gd name="T47" fmla="*/ 50 h 140"/>
              <a:gd name="T48" fmla="*/ 79 w 140"/>
              <a:gd name="T49" fmla="*/ 45 h 140"/>
              <a:gd name="T50" fmla="*/ 44 w 140"/>
              <a:gd name="T51" fmla="*/ 37 h 140"/>
              <a:gd name="T52" fmla="*/ 57 w 140"/>
              <a:gd name="T53" fmla="*/ 54 h 140"/>
              <a:gd name="T54" fmla="*/ 36 w 140"/>
              <a:gd name="T55" fmla="*/ 43 h 140"/>
              <a:gd name="T56" fmla="*/ 26 w 140"/>
              <a:gd name="T57" fmla="*/ 72 h 140"/>
              <a:gd name="T58" fmla="*/ 17 w 140"/>
              <a:gd name="T59" fmla="*/ 70 h 140"/>
              <a:gd name="T60" fmla="*/ 26 w 140"/>
              <a:gd name="T61" fmla="*/ 68 h 140"/>
              <a:gd name="T62" fmla="*/ 26 w 140"/>
              <a:gd name="T63" fmla="*/ 72 h 140"/>
              <a:gd name="T64" fmla="*/ 70 w 140"/>
              <a:gd name="T65" fmla="*/ 124 h 140"/>
              <a:gd name="T66" fmla="*/ 68 w 140"/>
              <a:gd name="T67" fmla="*/ 114 h 140"/>
              <a:gd name="T68" fmla="*/ 72 w 140"/>
              <a:gd name="T69" fmla="*/ 114 h 140"/>
              <a:gd name="T70" fmla="*/ 70 w 140"/>
              <a:gd name="T71" fmla="*/ 107 h 140"/>
              <a:gd name="T72" fmla="*/ 31 w 140"/>
              <a:gd name="T73" fmla="*/ 56 h 140"/>
              <a:gd name="T74" fmla="*/ 49 w 140"/>
              <a:gd name="T75" fmla="*/ 61 h 140"/>
              <a:gd name="T76" fmla="*/ 49 w 140"/>
              <a:gd name="T77" fmla="*/ 68 h 140"/>
              <a:gd name="T78" fmla="*/ 73 w 140"/>
              <a:gd name="T79" fmla="*/ 90 h 140"/>
              <a:gd name="T80" fmla="*/ 70 w 140"/>
              <a:gd name="T81" fmla="*/ 107 h 140"/>
              <a:gd name="T82" fmla="*/ 75 w 140"/>
              <a:gd name="T83" fmla="*/ 89 h 140"/>
              <a:gd name="T84" fmla="*/ 83 w 140"/>
              <a:gd name="T85" fmla="*/ 83 h 140"/>
              <a:gd name="T86" fmla="*/ 96 w 140"/>
              <a:gd name="T87" fmla="*/ 99 h 140"/>
              <a:gd name="T88" fmla="*/ 104 w 140"/>
              <a:gd name="T89" fmla="*/ 62 h 140"/>
              <a:gd name="T90" fmla="*/ 101 w 140"/>
              <a:gd name="T91" fmla="*/ 66 h 140"/>
              <a:gd name="T92" fmla="*/ 97 w 140"/>
              <a:gd name="T93" fmla="*/ 62 h 140"/>
              <a:gd name="T94" fmla="*/ 86 w 140"/>
              <a:gd name="T95" fmla="*/ 57 h 140"/>
              <a:gd name="T96" fmla="*/ 101 w 140"/>
              <a:gd name="T97" fmla="*/ 40 h 140"/>
              <a:gd name="T98" fmla="*/ 104 w 140"/>
              <a:gd name="T99" fmla="*/ 58 h 140"/>
              <a:gd name="T100" fmla="*/ 122 w 140"/>
              <a:gd name="T101" fmla="*/ 72 h 140"/>
              <a:gd name="T102" fmla="*/ 112 w 140"/>
              <a:gd name="T103" fmla="*/ 70 h 140"/>
              <a:gd name="T104" fmla="*/ 122 w 140"/>
              <a:gd name="T105" fmla="*/ 68 h 140"/>
              <a:gd name="T106" fmla="*/ 122 w 140"/>
              <a:gd name="T107" fmla="*/ 72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" h="140">
                <a:moveTo>
                  <a:pt x="70" y="0"/>
                </a:moveTo>
                <a:cubicBezTo>
                  <a:pt x="32" y="0"/>
                  <a:pt x="0" y="31"/>
                  <a:pt x="0" y="70"/>
                </a:cubicBezTo>
                <a:cubicBezTo>
                  <a:pt x="0" y="109"/>
                  <a:pt x="32" y="140"/>
                  <a:pt x="70" y="140"/>
                </a:cubicBezTo>
                <a:cubicBezTo>
                  <a:pt x="109" y="140"/>
                  <a:pt x="140" y="109"/>
                  <a:pt x="140" y="70"/>
                </a:cubicBezTo>
                <a:cubicBezTo>
                  <a:pt x="140" y="31"/>
                  <a:pt x="109" y="0"/>
                  <a:pt x="70" y="0"/>
                </a:cubicBezTo>
                <a:close/>
                <a:moveTo>
                  <a:pt x="70" y="130"/>
                </a:moveTo>
                <a:cubicBezTo>
                  <a:pt x="37" y="130"/>
                  <a:pt x="11" y="103"/>
                  <a:pt x="11" y="70"/>
                </a:cubicBezTo>
                <a:cubicBezTo>
                  <a:pt x="11" y="37"/>
                  <a:pt x="37" y="10"/>
                  <a:pt x="70" y="10"/>
                </a:cubicBezTo>
                <a:cubicBezTo>
                  <a:pt x="103" y="10"/>
                  <a:pt x="130" y="37"/>
                  <a:pt x="130" y="70"/>
                </a:cubicBezTo>
                <a:cubicBezTo>
                  <a:pt x="130" y="103"/>
                  <a:pt x="103" y="130"/>
                  <a:pt x="70" y="130"/>
                </a:cubicBezTo>
                <a:close/>
                <a:moveTo>
                  <a:pt x="96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7" y="58"/>
                  <a:pt x="97" y="58"/>
                  <a:pt x="97" y="58"/>
                </a:cubicBezTo>
                <a:cubicBezTo>
                  <a:pt x="90" y="58"/>
                  <a:pt x="90" y="58"/>
                  <a:pt x="90" y="58"/>
                </a:cubicBezTo>
                <a:lnTo>
                  <a:pt x="96" y="48"/>
                </a:lnTo>
                <a:close/>
                <a:moveTo>
                  <a:pt x="70" y="15"/>
                </a:moveTo>
                <a:cubicBezTo>
                  <a:pt x="40" y="15"/>
                  <a:pt x="15" y="40"/>
                  <a:pt x="15" y="70"/>
                </a:cubicBezTo>
                <a:cubicBezTo>
                  <a:pt x="15" y="100"/>
                  <a:pt x="40" y="125"/>
                  <a:pt x="70" y="125"/>
                </a:cubicBezTo>
                <a:cubicBezTo>
                  <a:pt x="101" y="125"/>
                  <a:pt x="125" y="100"/>
                  <a:pt x="125" y="70"/>
                </a:cubicBezTo>
                <a:cubicBezTo>
                  <a:pt x="125" y="40"/>
                  <a:pt x="101" y="15"/>
                  <a:pt x="70" y="15"/>
                </a:cubicBezTo>
                <a:close/>
                <a:moveTo>
                  <a:pt x="68" y="19"/>
                </a:moveTo>
                <a:cubicBezTo>
                  <a:pt x="68" y="17"/>
                  <a:pt x="69" y="16"/>
                  <a:pt x="70" y="16"/>
                </a:cubicBezTo>
                <a:cubicBezTo>
                  <a:pt x="71" y="16"/>
                  <a:pt x="72" y="17"/>
                  <a:pt x="72" y="19"/>
                </a:cubicBezTo>
                <a:cubicBezTo>
                  <a:pt x="72" y="26"/>
                  <a:pt x="72" y="26"/>
                  <a:pt x="72" y="26"/>
                </a:cubicBezTo>
                <a:cubicBezTo>
                  <a:pt x="72" y="27"/>
                  <a:pt x="71" y="28"/>
                  <a:pt x="70" y="28"/>
                </a:cubicBezTo>
                <a:cubicBezTo>
                  <a:pt x="69" y="28"/>
                  <a:pt x="68" y="27"/>
                  <a:pt x="68" y="26"/>
                </a:cubicBezTo>
                <a:lnTo>
                  <a:pt x="68" y="19"/>
                </a:lnTo>
                <a:close/>
                <a:moveTo>
                  <a:pt x="79" y="45"/>
                </a:moveTo>
                <a:cubicBezTo>
                  <a:pt x="78" y="44"/>
                  <a:pt x="77" y="44"/>
                  <a:pt x="76" y="44"/>
                </a:cubicBezTo>
                <a:cubicBezTo>
                  <a:pt x="75" y="44"/>
                  <a:pt x="74" y="44"/>
                  <a:pt x="73" y="45"/>
                </a:cubicBezTo>
                <a:cubicBezTo>
                  <a:pt x="72" y="46"/>
                  <a:pt x="72" y="47"/>
                  <a:pt x="72" y="49"/>
                </a:cubicBezTo>
                <a:cubicBezTo>
                  <a:pt x="67" y="49"/>
                  <a:pt x="67" y="49"/>
                  <a:pt x="67" y="49"/>
                </a:cubicBezTo>
                <a:cubicBezTo>
                  <a:pt x="67" y="46"/>
                  <a:pt x="68" y="44"/>
                  <a:pt x="69" y="43"/>
                </a:cubicBezTo>
                <a:cubicBezTo>
                  <a:pt x="71" y="41"/>
                  <a:pt x="73" y="40"/>
                  <a:pt x="76" y="40"/>
                </a:cubicBezTo>
                <a:cubicBezTo>
                  <a:pt x="79" y="40"/>
                  <a:pt x="81" y="41"/>
                  <a:pt x="82" y="42"/>
                </a:cubicBezTo>
                <a:cubicBezTo>
                  <a:pt x="84" y="44"/>
                  <a:pt x="84" y="46"/>
                  <a:pt x="84" y="48"/>
                </a:cubicBezTo>
                <a:cubicBezTo>
                  <a:pt x="84" y="50"/>
                  <a:pt x="84" y="51"/>
                  <a:pt x="83" y="52"/>
                </a:cubicBezTo>
                <a:cubicBezTo>
                  <a:pt x="82" y="53"/>
                  <a:pt x="81" y="54"/>
                  <a:pt x="80" y="55"/>
                </a:cubicBezTo>
                <a:cubicBezTo>
                  <a:pt x="75" y="59"/>
                  <a:pt x="75" y="59"/>
                  <a:pt x="75" y="59"/>
                </a:cubicBezTo>
                <a:cubicBezTo>
                  <a:pt x="74" y="59"/>
                  <a:pt x="74" y="59"/>
                  <a:pt x="73" y="60"/>
                </a:cubicBezTo>
                <a:cubicBezTo>
                  <a:pt x="73" y="60"/>
                  <a:pt x="73" y="61"/>
                  <a:pt x="73" y="61"/>
                </a:cubicBezTo>
                <a:cubicBezTo>
                  <a:pt x="84" y="61"/>
                  <a:pt x="84" y="61"/>
                  <a:pt x="84" y="61"/>
                </a:cubicBezTo>
                <a:cubicBezTo>
                  <a:pt x="84" y="65"/>
                  <a:pt x="84" y="65"/>
                  <a:pt x="84" y="65"/>
                </a:cubicBezTo>
                <a:cubicBezTo>
                  <a:pt x="67" y="65"/>
                  <a:pt x="67" y="65"/>
                  <a:pt x="67" y="65"/>
                </a:cubicBezTo>
                <a:cubicBezTo>
                  <a:pt x="67" y="64"/>
                  <a:pt x="67" y="62"/>
                  <a:pt x="68" y="60"/>
                </a:cubicBezTo>
                <a:cubicBezTo>
                  <a:pt x="68" y="58"/>
                  <a:pt x="70" y="57"/>
                  <a:pt x="72" y="55"/>
                </a:cubicBezTo>
                <a:cubicBezTo>
                  <a:pt x="77" y="52"/>
                  <a:pt x="77" y="52"/>
                  <a:pt x="77" y="52"/>
                </a:cubicBezTo>
                <a:cubicBezTo>
                  <a:pt x="77" y="51"/>
                  <a:pt x="78" y="51"/>
                  <a:pt x="79" y="50"/>
                </a:cubicBezTo>
                <a:cubicBezTo>
                  <a:pt x="79" y="50"/>
                  <a:pt x="80" y="49"/>
                  <a:pt x="80" y="48"/>
                </a:cubicBezTo>
                <a:cubicBezTo>
                  <a:pt x="80" y="47"/>
                  <a:pt x="79" y="46"/>
                  <a:pt x="79" y="45"/>
                </a:cubicBezTo>
                <a:close/>
                <a:moveTo>
                  <a:pt x="36" y="43"/>
                </a:moveTo>
                <a:cubicBezTo>
                  <a:pt x="39" y="41"/>
                  <a:pt x="42" y="37"/>
                  <a:pt x="44" y="37"/>
                </a:cubicBezTo>
                <a:cubicBezTo>
                  <a:pt x="47" y="41"/>
                  <a:pt x="51" y="45"/>
                  <a:pt x="54" y="50"/>
                </a:cubicBezTo>
                <a:cubicBezTo>
                  <a:pt x="56" y="51"/>
                  <a:pt x="57" y="52"/>
                  <a:pt x="57" y="54"/>
                </a:cubicBezTo>
                <a:cubicBezTo>
                  <a:pt x="57" y="56"/>
                  <a:pt x="53" y="58"/>
                  <a:pt x="51" y="60"/>
                </a:cubicBezTo>
                <a:cubicBezTo>
                  <a:pt x="46" y="54"/>
                  <a:pt x="41" y="49"/>
                  <a:pt x="36" y="43"/>
                </a:cubicBezTo>
                <a:cubicBezTo>
                  <a:pt x="36" y="43"/>
                  <a:pt x="36" y="43"/>
                  <a:pt x="36" y="43"/>
                </a:cubicBezTo>
                <a:close/>
                <a:moveTo>
                  <a:pt x="26" y="72"/>
                </a:moveTo>
                <a:cubicBezTo>
                  <a:pt x="19" y="72"/>
                  <a:pt x="19" y="72"/>
                  <a:pt x="19" y="72"/>
                </a:cubicBezTo>
                <a:cubicBezTo>
                  <a:pt x="18" y="72"/>
                  <a:pt x="17" y="71"/>
                  <a:pt x="17" y="70"/>
                </a:cubicBezTo>
                <a:cubicBezTo>
                  <a:pt x="17" y="69"/>
                  <a:pt x="18" y="68"/>
                  <a:pt x="19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7" y="68"/>
                  <a:pt x="28" y="69"/>
                  <a:pt x="28" y="70"/>
                </a:cubicBezTo>
                <a:cubicBezTo>
                  <a:pt x="28" y="71"/>
                  <a:pt x="27" y="72"/>
                  <a:pt x="26" y="72"/>
                </a:cubicBezTo>
                <a:close/>
                <a:moveTo>
                  <a:pt x="72" y="121"/>
                </a:moveTo>
                <a:cubicBezTo>
                  <a:pt x="72" y="123"/>
                  <a:pt x="71" y="124"/>
                  <a:pt x="70" y="124"/>
                </a:cubicBezTo>
                <a:cubicBezTo>
                  <a:pt x="69" y="124"/>
                  <a:pt x="68" y="123"/>
                  <a:pt x="68" y="121"/>
                </a:cubicBezTo>
                <a:cubicBezTo>
                  <a:pt x="68" y="114"/>
                  <a:pt x="68" y="114"/>
                  <a:pt x="68" y="114"/>
                </a:cubicBezTo>
                <a:cubicBezTo>
                  <a:pt x="68" y="113"/>
                  <a:pt x="69" y="112"/>
                  <a:pt x="70" y="112"/>
                </a:cubicBezTo>
                <a:cubicBezTo>
                  <a:pt x="71" y="112"/>
                  <a:pt x="72" y="113"/>
                  <a:pt x="72" y="114"/>
                </a:cubicBezTo>
                <a:lnTo>
                  <a:pt x="72" y="121"/>
                </a:lnTo>
                <a:close/>
                <a:moveTo>
                  <a:pt x="70" y="107"/>
                </a:moveTo>
                <a:cubicBezTo>
                  <a:pt x="65" y="105"/>
                  <a:pt x="59" y="102"/>
                  <a:pt x="46" y="87"/>
                </a:cubicBezTo>
                <a:cubicBezTo>
                  <a:pt x="33" y="71"/>
                  <a:pt x="31" y="60"/>
                  <a:pt x="31" y="56"/>
                </a:cubicBezTo>
                <a:cubicBezTo>
                  <a:pt x="31" y="52"/>
                  <a:pt x="32" y="48"/>
                  <a:pt x="34" y="44"/>
                </a:cubicBezTo>
                <a:cubicBezTo>
                  <a:pt x="39" y="50"/>
                  <a:pt x="44" y="56"/>
                  <a:pt x="49" y="61"/>
                </a:cubicBezTo>
                <a:cubicBezTo>
                  <a:pt x="49" y="62"/>
                  <a:pt x="48" y="63"/>
                  <a:pt x="48" y="64"/>
                </a:cubicBezTo>
                <a:cubicBezTo>
                  <a:pt x="48" y="64"/>
                  <a:pt x="49" y="67"/>
                  <a:pt x="49" y="68"/>
                </a:cubicBezTo>
                <a:cubicBezTo>
                  <a:pt x="52" y="74"/>
                  <a:pt x="59" y="82"/>
                  <a:pt x="65" y="87"/>
                </a:cubicBezTo>
                <a:cubicBezTo>
                  <a:pt x="68" y="89"/>
                  <a:pt x="71" y="92"/>
                  <a:pt x="73" y="90"/>
                </a:cubicBezTo>
                <a:cubicBezTo>
                  <a:pt x="78" y="96"/>
                  <a:pt x="83" y="102"/>
                  <a:pt x="88" y="108"/>
                </a:cubicBezTo>
                <a:cubicBezTo>
                  <a:pt x="82" y="109"/>
                  <a:pt x="76" y="109"/>
                  <a:pt x="70" y="107"/>
                </a:cubicBezTo>
                <a:close/>
                <a:moveTo>
                  <a:pt x="90" y="106"/>
                </a:moveTo>
                <a:cubicBezTo>
                  <a:pt x="85" y="100"/>
                  <a:pt x="80" y="94"/>
                  <a:pt x="75" y="89"/>
                </a:cubicBezTo>
                <a:cubicBezTo>
                  <a:pt x="75" y="88"/>
                  <a:pt x="75" y="88"/>
                  <a:pt x="75" y="88"/>
                </a:cubicBezTo>
                <a:cubicBezTo>
                  <a:pt x="78" y="86"/>
                  <a:pt x="81" y="82"/>
                  <a:pt x="83" y="83"/>
                </a:cubicBezTo>
                <a:cubicBezTo>
                  <a:pt x="84" y="83"/>
                  <a:pt x="85" y="86"/>
                  <a:pt x="86" y="87"/>
                </a:cubicBezTo>
                <a:cubicBezTo>
                  <a:pt x="89" y="90"/>
                  <a:pt x="94" y="95"/>
                  <a:pt x="96" y="99"/>
                </a:cubicBezTo>
                <a:cubicBezTo>
                  <a:pt x="97" y="101"/>
                  <a:pt x="93" y="104"/>
                  <a:pt x="90" y="106"/>
                </a:cubicBezTo>
                <a:close/>
                <a:moveTo>
                  <a:pt x="104" y="62"/>
                </a:moveTo>
                <a:cubicBezTo>
                  <a:pt x="101" y="62"/>
                  <a:pt x="101" y="62"/>
                  <a:pt x="101" y="62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97" y="66"/>
                  <a:pt x="97" y="66"/>
                  <a:pt x="97" y="66"/>
                </a:cubicBezTo>
                <a:cubicBezTo>
                  <a:pt x="97" y="62"/>
                  <a:pt x="97" y="62"/>
                  <a:pt x="97" y="62"/>
                </a:cubicBezTo>
                <a:cubicBezTo>
                  <a:pt x="86" y="62"/>
                  <a:pt x="86" y="62"/>
                  <a:pt x="86" y="62"/>
                </a:cubicBezTo>
                <a:cubicBezTo>
                  <a:pt x="86" y="57"/>
                  <a:pt x="86" y="57"/>
                  <a:pt x="86" y="57"/>
                </a:cubicBezTo>
                <a:cubicBezTo>
                  <a:pt x="96" y="40"/>
                  <a:pt x="96" y="40"/>
                  <a:pt x="96" y="40"/>
                </a:cubicBezTo>
                <a:cubicBezTo>
                  <a:pt x="101" y="40"/>
                  <a:pt x="101" y="40"/>
                  <a:pt x="101" y="40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4" y="58"/>
                  <a:pt x="104" y="58"/>
                  <a:pt x="104" y="58"/>
                </a:cubicBezTo>
                <a:lnTo>
                  <a:pt x="104" y="62"/>
                </a:lnTo>
                <a:close/>
                <a:moveTo>
                  <a:pt x="122" y="72"/>
                </a:moveTo>
                <a:cubicBezTo>
                  <a:pt x="114" y="72"/>
                  <a:pt x="114" y="72"/>
                  <a:pt x="114" y="72"/>
                </a:cubicBezTo>
                <a:cubicBezTo>
                  <a:pt x="113" y="72"/>
                  <a:pt x="112" y="71"/>
                  <a:pt x="112" y="70"/>
                </a:cubicBezTo>
                <a:cubicBezTo>
                  <a:pt x="112" y="69"/>
                  <a:pt x="113" y="68"/>
                  <a:pt x="114" y="68"/>
                </a:cubicBezTo>
                <a:cubicBezTo>
                  <a:pt x="122" y="68"/>
                  <a:pt x="122" y="68"/>
                  <a:pt x="122" y="68"/>
                </a:cubicBezTo>
                <a:cubicBezTo>
                  <a:pt x="123" y="68"/>
                  <a:pt x="124" y="69"/>
                  <a:pt x="124" y="70"/>
                </a:cubicBezTo>
                <a:cubicBezTo>
                  <a:pt x="124" y="71"/>
                  <a:pt x="123" y="72"/>
                  <a:pt x="122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id="{66BAEE3E-CA8D-084E-92F1-8ED17C076A4D}"/>
              </a:ext>
            </a:extLst>
          </p:cNvPr>
          <p:cNvSpPr>
            <a:spLocks noEditPoints="1"/>
          </p:cNvSpPr>
          <p:nvPr/>
        </p:nvSpPr>
        <p:spPr bwMode="auto">
          <a:xfrm>
            <a:off x="1268485" y="3583934"/>
            <a:ext cx="307790" cy="326414"/>
          </a:xfrm>
          <a:custGeom>
            <a:avLst/>
            <a:gdLst>
              <a:gd name="T0" fmla="*/ 71 w 133"/>
              <a:gd name="T1" fmla="*/ 114 h 141"/>
              <a:gd name="T2" fmla="*/ 13 w 133"/>
              <a:gd name="T3" fmla="*/ 113 h 141"/>
              <a:gd name="T4" fmla="*/ 9 w 133"/>
              <a:gd name="T5" fmla="*/ 15 h 141"/>
              <a:gd name="T6" fmla="*/ 78 w 133"/>
              <a:gd name="T7" fmla="*/ 11 h 141"/>
              <a:gd name="T8" fmla="*/ 82 w 133"/>
              <a:gd name="T9" fmla="*/ 87 h 141"/>
              <a:gd name="T10" fmla="*/ 89 w 133"/>
              <a:gd name="T11" fmla="*/ 86 h 141"/>
              <a:gd name="T12" fmla="*/ 91 w 133"/>
              <a:gd name="T13" fmla="*/ 13 h 141"/>
              <a:gd name="T14" fmla="*/ 13 w 133"/>
              <a:gd name="T15" fmla="*/ 0 h 141"/>
              <a:gd name="T16" fmla="*/ 0 w 133"/>
              <a:gd name="T17" fmla="*/ 120 h 141"/>
              <a:gd name="T18" fmla="*/ 62 w 133"/>
              <a:gd name="T19" fmla="*/ 133 h 141"/>
              <a:gd name="T20" fmla="*/ 70 w 133"/>
              <a:gd name="T21" fmla="*/ 114 h 141"/>
              <a:gd name="T22" fmla="*/ 52 w 133"/>
              <a:gd name="T23" fmla="*/ 4 h 141"/>
              <a:gd name="T24" fmla="*/ 52 w 133"/>
              <a:gd name="T25" fmla="*/ 6 h 141"/>
              <a:gd name="T26" fmla="*/ 38 w 133"/>
              <a:gd name="T27" fmla="*/ 5 h 141"/>
              <a:gd name="T28" fmla="*/ 46 w 133"/>
              <a:gd name="T29" fmla="*/ 129 h 141"/>
              <a:gd name="T30" fmla="*/ 46 w 133"/>
              <a:gd name="T31" fmla="*/ 117 h 141"/>
              <a:gd name="T32" fmla="*/ 46 w 133"/>
              <a:gd name="T33" fmla="*/ 129 h 141"/>
              <a:gd name="T34" fmla="*/ 63 w 133"/>
              <a:gd name="T35" fmla="*/ 71 h 141"/>
              <a:gd name="T36" fmla="*/ 68 w 133"/>
              <a:gd name="T37" fmla="*/ 49 h 141"/>
              <a:gd name="T38" fmla="*/ 27 w 133"/>
              <a:gd name="T39" fmla="*/ 69 h 141"/>
              <a:gd name="T40" fmla="*/ 57 w 133"/>
              <a:gd name="T41" fmla="*/ 54 h 141"/>
              <a:gd name="T42" fmla="*/ 61 w 133"/>
              <a:gd name="T43" fmla="*/ 54 h 141"/>
              <a:gd name="T44" fmla="*/ 59 w 133"/>
              <a:gd name="T45" fmla="*/ 66 h 141"/>
              <a:gd name="T46" fmla="*/ 57 w 133"/>
              <a:gd name="T47" fmla="*/ 54 h 141"/>
              <a:gd name="T48" fmla="*/ 50 w 133"/>
              <a:gd name="T49" fmla="*/ 52 h 141"/>
              <a:gd name="T50" fmla="*/ 52 w 133"/>
              <a:gd name="T51" fmla="*/ 64 h 141"/>
              <a:gd name="T52" fmla="*/ 48 w 133"/>
              <a:gd name="T53" fmla="*/ 64 h 141"/>
              <a:gd name="T54" fmla="*/ 39 w 133"/>
              <a:gd name="T55" fmla="*/ 54 h 141"/>
              <a:gd name="T56" fmla="*/ 43 w 133"/>
              <a:gd name="T57" fmla="*/ 54 h 141"/>
              <a:gd name="T58" fmla="*/ 41 w 133"/>
              <a:gd name="T59" fmla="*/ 66 h 141"/>
              <a:gd name="T60" fmla="*/ 39 w 133"/>
              <a:gd name="T61" fmla="*/ 54 h 141"/>
              <a:gd name="T62" fmla="*/ 32 w 133"/>
              <a:gd name="T63" fmla="*/ 52 h 141"/>
              <a:gd name="T64" fmla="*/ 34 w 133"/>
              <a:gd name="T65" fmla="*/ 64 h 141"/>
              <a:gd name="T66" fmla="*/ 30 w 133"/>
              <a:gd name="T67" fmla="*/ 64 h 141"/>
              <a:gd name="T68" fmla="*/ 68 w 133"/>
              <a:gd name="T69" fmla="*/ 48 h 141"/>
              <a:gd name="T70" fmla="*/ 19 w 133"/>
              <a:gd name="T71" fmla="*/ 44 h 141"/>
              <a:gd name="T72" fmla="*/ 28 w 133"/>
              <a:gd name="T73" fmla="*/ 40 h 141"/>
              <a:gd name="T74" fmla="*/ 38 w 133"/>
              <a:gd name="T75" fmla="*/ 28 h 141"/>
              <a:gd name="T76" fmla="*/ 41 w 133"/>
              <a:gd name="T77" fmla="*/ 31 h 141"/>
              <a:gd name="T78" fmla="*/ 30 w 133"/>
              <a:gd name="T79" fmla="*/ 40 h 141"/>
              <a:gd name="T80" fmla="*/ 52 w 133"/>
              <a:gd name="T81" fmla="*/ 32 h 141"/>
              <a:gd name="T82" fmla="*/ 50 w 133"/>
              <a:gd name="T83" fmla="*/ 28 h 141"/>
              <a:gd name="T84" fmla="*/ 53 w 133"/>
              <a:gd name="T85" fmla="*/ 31 h 141"/>
              <a:gd name="T86" fmla="*/ 68 w 133"/>
              <a:gd name="T87" fmla="*/ 40 h 141"/>
              <a:gd name="T88" fmla="*/ 68 w 133"/>
              <a:gd name="T89" fmla="*/ 48 h 141"/>
              <a:gd name="T90" fmla="*/ 128 w 133"/>
              <a:gd name="T91" fmla="*/ 127 h 141"/>
              <a:gd name="T92" fmla="*/ 102 w 133"/>
              <a:gd name="T93" fmla="*/ 138 h 141"/>
              <a:gd name="T94" fmla="*/ 97 w 133"/>
              <a:gd name="T95" fmla="*/ 139 h 141"/>
              <a:gd name="T96" fmla="*/ 64 w 133"/>
              <a:gd name="T97" fmla="*/ 124 h 141"/>
              <a:gd name="T98" fmla="*/ 84 w 133"/>
              <a:gd name="T99" fmla="*/ 123 h 141"/>
              <a:gd name="T100" fmla="*/ 81 w 133"/>
              <a:gd name="T101" fmla="*/ 119 h 141"/>
              <a:gd name="T102" fmla="*/ 62 w 133"/>
              <a:gd name="T103" fmla="*/ 79 h 141"/>
              <a:gd name="T104" fmla="*/ 83 w 133"/>
              <a:gd name="T105" fmla="*/ 101 h 141"/>
              <a:gd name="T106" fmla="*/ 93 w 133"/>
              <a:gd name="T107" fmla="*/ 94 h 141"/>
              <a:gd name="T108" fmla="*/ 95 w 133"/>
              <a:gd name="T109" fmla="*/ 88 h 141"/>
              <a:gd name="T110" fmla="*/ 105 w 133"/>
              <a:gd name="T111" fmla="*/ 92 h 141"/>
              <a:gd name="T112" fmla="*/ 115 w 133"/>
              <a:gd name="T113" fmla="*/ 86 h 141"/>
              <a:gd name="T114" fmla="*/ 125 w 133"/>
              <a:gd name="T115" fmla="*/ 101 h 141"/>
              <a:gd name="T116" fmla="*/ 130 w 133"/>
              <a:gd name="T117" fmla="*/ 12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3" h="141">
                <a:moveTo>
                  <a:pt x="70" y="114"/>
                </a:moveTo>
                <a:cubicBezTo>
                  <a:pt x="70" y="114"/>
                  <a:pt x="70" y="114"/>
                  <a:pt x="71" y="114"/>
                </a:cubicBezTo>
                <a:cubicBezTo>
                  <a:pt x="70" y="113"/>
                  <a:pt x="70" y="113"/>
                  <a:pt x="70" y="113"/>
                </a:cubicBezTo>
                <a:cubicBezTo>
                  <a:pt x="13" y="113"/>
                  <a:pt x="13" y="113"/>
                  <a:pt x="13" y="113"/>
                </a:cubicBezTo>
                <a:cubicBezTo>
                  <a:pt x="11" y="113"/>
                  <a:pt x="9" y="111"/>
                  <a:pt x="9" y="109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3"/>
                  <a:pt x="11" y="11"/>
                  <a:pt x="13" y="11"/>
                </a:cubicBezTo>
                <a:cubicBezTo>
                  <a:pt x="78" y="11"/>
                  <a:pt x="78" y="11"/>
                  <a:pt x="78" y="11"/>
                </a:cubicBezTo>
                <a:cubicBezTo>
                  <a:pt x="80" y="11"/>
                  <a:pt x="82" y="13"/>
                  <a:pt x="82" y="15"/>
                </a:cubicBezTo>
                <a:cubicBezTo>
                  <a:pt x="82" y="87"/>
                  <a:pt x="82" y="87"/>
                  <a:pt x="82" y="87"/>
                </a:cubicBezTo>
                <a:cubicBezTo>
                  <a:pt x="83" y="86"/>
                  <a:pt x="85" y="86"/>
                  <a:pt x="87" y="86"/>
                </a:cubicBezTo>
                <a:cubicBezTo>
                  <a:pt x="88" y="86"/>
                  <a:pt x="89" y="86"/>
                  <a:pt x="89" y="86"/>
                </a:cubicBezTo>
                <a:cubicBezTo>
                  <a:pt x="90" y="85"/>
                  <a:pt x="90" y="84"/>
                  <a:pt x="91" y="84"/>
                </a:cubicBezTo>
                <a:cubicBezTo>
                  <a:pt x="91" y="13"/>
                  <a:pt x="91" y="13"/>
                  <a:pt x="91" y="13"/>
                </a:cubicBezTo>
                <a:cubicBezTo>
                  <a:pt x="91" y="6"/>
                  <a:pt x="85" y="0"/>
                  <a:pt x="78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7"/>
                  <a:pt x="6" y="133"/>
                  <a:pt x="13" y="133"/>
                </a:cubicBezTo>
                <a:cubicBezTo>
                  <a:pt x="62" y="133"/>
                  <a:pt x="62" y="133"/>
                  <a:pt x="62" y="133"/>
                </a:cubicBezTo>
                <a:cubicBezTo>
                  <a:pt x="59" y="131"/>
                  <a:pt x="58" y="127"/>
                  <a:pt x="59" y="123"/>
                </a:cubicBezTo>
                <a:cubicBezTo>
                  <a:pt x="60" y="118"/>
                  <a:pt x="64" y="114"/>
                  <a:pt x="70" y="114"/>
                </a:cubicBezTo>
                <a:close/>
                <a:moveTo>
                  <a:pt x="39" y="4"/>
                </a:moveTo>
                <a:cubicBezTo>
                  <a:pt x="52" y="4"/>
                  <a:pt x="52" y="4"/>
                  <a:pt x="52" y="4"/>
                </a:cubicBezTo>
                <a:cubicBezTo>
                  <a:pt x="53" y="4"/>
                  <a:pt x="53" y="4"/>
                  <a:pt x="53" y="5"/>
                </a:cubicBezTo>
                <a:cubicBezTo>
                  <a:pt x="53" y="6"/>
                  <a:pt x="53" y="6"/>
                  <a:pt x="52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8" y="6"/>
                  <a:pt x="38" y="6"/>
                  <a:pt x="38" y="5"/>
                </a:cubicBezTo>
                <a:cubicBezTo>
                  <a:pt x="38" y="4"/>
                  <a:pt x="38" y="4"/>
                  <a:pt x="39" y="4"/>
                </a:cubicBezTo>
                <a:close/>
                <a:moveTo>
                  <a:pt x="46" y="129"/>
                </a:moveTo>
                <a:cubicBezTo>
                  <a:pt x="42" y="129"/>
                  <a:pt x="39" y="126"/>
                  <a:pt x="39" y="123"/>
                </a:cubicBezTo>
                <a:cubicBezTo>
                  <a:pt x="39" y="120"/>
                  <a:pt x="42" y="117"/>
                  <a:pt x="46" y="117"/>
                </a:cubicBezTo>
                <a:cubicBezTo>
                  <a:pt x="49" y="117"/>
                  <a:pt x="52" y="120"/>
                  <a:pt x="52" y="123"/>
                </a:cubicBezTo>
                <a:cubicBezTo>
                  <a:pt x="52" y="126"/>
                  <a:pt x="49" y="129"/>
                  <a:pt x="46" y="129"/>
                </a:cubicBezTo>
                <a:close/>
                <a:moveTo>
                  <a:pt x="28" y="71"/>
                </a:moveTo>
                <a:cubicBezTo>
                  <a:pt x="63" y="71"/>
                  <a:pt x="63" y="71"/>
                  <a:pt x="63" y="71"/>
                </a:cubicBezTo>
                <a:cubicBezTo>
                  <a:pt x="63" y="71"/>
                  <a:pt x="64" y="70"/>
                  <a:pt x="64" y="69"/>
                </a:cubicBezTo>
                <a:cubicBezTo>
                  <a:pt x="68" y="49"/>
                  <a:pt x="68" y="49"/>
                  <a:pt x="68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7" y="69"/>
                  <a:pt x="27" y="69"/>
                  <a:pt x="27" y="69"/>
                </a:cubicBezTo>
                <a:cubicBezTo>
                  <a:pt x="27" y="70"/>
                  <a:pt x="28" y="71"/>
                  <a:pt x="28" y="71"/>
                </a:cubicBezTo>
                <a:close/>
                <a:moveTo>
                  <a:pt x="57" y="54"/>
                </a:moveTo>
                <a:cubicBezTo>
                  <a:pt x="57" y="53"/>
                  <a:pt x="58" y="52"/>
                  <a:pt x="59" y="52"/>
                </a:cubicBezTo>
                <a:cubicBezTo>
                  <a:pt x="60" y="52"/>
                  <a:pt x="61" y="53"/>
                  <a:pt x="61" y="54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65"/>
                  <a:pt x="60" y="66"/>
                  <a:pt x="59" y="66"/>
                </a:cubicBezTo>
                <a:cubicBezTo>
                  <a:pt x="58" y="66"/>
                  <a:pt x="57" y="65"/>
                  <a:pt x="57" y="64"/>
                </a:cubicBezTo>
                <a:lnTo>
                  <a:pt x="57" y="54"/>
                </a:lnTo>
                <a:close/>
                <a:moveTo>
                  <a:pt x="48" y="54"/>
                </a:moveTo>
                <a:cubicBezTo>
                  <a:pt x="48" y="53"/>
                  <a:pt x="49" y="52"/>
                  <a:pt x="50" y="52"/>
                </a:cubicBezTo>
                <a:cubicBezTo>
                  <a:pt x="51" y="52"/>
                  <a:pt x="52" y="53"/>
                  <a:pt x="52" y="54"/>
                </a:cubicBezTo>
                <a:cubicBezTo>
                  <a:pt x="52" y="64"/>
                  <a:pt x="52" y="64"/>
                  <a:pt x="52" y="64"/>
                </a:cubicBezTo>
                <a:cubicBezTo>
                  <a:pt x="52" y="65"/>
                  <a:pt x="51" y="66"/>
                  <a:pt x="50" y="66"/>
                </a:cubicBezTo>
                <a:cubicBezTo>
                  <a:pt x="49" y="66"/>
                  <a:pt x="48" y="65"/>
                  <a:pt x="48" y="64"/>
                </a:cubicBezTo>
                <a:lnTo>
                  <a:pt x="48" y="54"/>
                </a:lnTo>
                <a:close/>
                <a:moveTo>
                  <a:pt x="39" y="54"/>
                </a:moveTo>
                <a:cubicBezTo>
                  <a:pt x="39" y="53"/>
                  <a:pt x="40" y="52"/>
                  <a:pt x="41" y="52"/>
                </a:cubicBezTo>
                <a:cubicBezTo>
                  <a:pt x="42" y="52"/>
                  <a:pt x="43" y="53"/>
                  <a:pt x="43" y="54"/>
                </a:cubicBezTo>
                <a:cubicBezTo>
                  <a:pt x="43" y="64"/>
                  <a:pt x="43" y="64"/>
                  <a:pt x="43" y="64"/>
                </a:cubicBezTo>
                <a:cubicBezTo>
                  <a:pt x="43" y="65"/>
                  <a:pt x="42" y="66"/>
                  <a:pt x="41" y="66"/>
                </a:cubicBezTo>
                <a:cubicBezTo>
                  <a:pt x="40" y="66"/>
                  <a:pt x="39" y="65"/>
                  <a:pt x="39" y="64"/>
                </a:cubicBezTo>
                <a:lnTo>
                  <a:pt x="39" y="54"/>
                </a:lnTo>
                <a:close/>
                <a:moveTo>
                  <a:pt x="30" y="54"/>
                </a:moveTo>
                <a:cubicBezTo>
                  <a:pt x="30" y="53"/>
                  <a:pt x="31" y="52"/>
                  <a:pt x="32" y="52"/>
                </a:cubicBezTo>
                <a:cubicBezTo>
                  <a:pt x="33" y="52"/>
                  <a:pt x="34" y="53"/>
                  <a:pt x="34" y="54"/>
                </a:cubicBezTo>
                <a:cubicBezTo>
                  <a:pt x="34" y="64"/>
                  <a:pt x="34" y="64"/>
                  <a:pt x="34" y="64"/>
                </a:cubicBezTo>
                <a:cubicBezTo>
                  <a:pt x="34" y="65"/>
                  <a:pt x="33" y="66"/>
                  <a:pt x="32" y="66"/>
                </a:cubicBezTo>
                <a:cubicBezTo>
                  <a:pt x="31" y="66"/>
                  <a:pt x="30" y="65"/>
                  <a:pt x="30" y="64"/>
                </a:cubicBezTo>
                <a:lnTo>
                  <a:pt x="30" y="54"/>
                </a:lnTo>
                <a:close/>
                <a:moveTo>
                  <a:pt x="68" y="48"/>
                </a:moveTo>
                <a:cubicBezTo>
                  <a:pt x="23" y="48"/>
                  <a:pt x="23" y="48"/>
                  <a:pt x="23" y="48"/>
                </a:cubicBezTo>
                <a:cubicBezTo>
                  <a:pt x="21" y="48"/>
                  <a:pt x="19" y="46"/>
                  <a:pt x="19" y="44"/>
                </a:cubicBezTo>
                <a:cubicBezTo>
                  <a:pt x="19" y="42"/>
                  <a:pt x="21" y="40"/>
                  <a:pt x="23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38" y="31"/>
                  <a:pt x="38" y="31"/>
                  <a:pt x="38" y="31"/>
                </a:cubicBezTo>
                <a:cubicBezTo>
                  <a:pt x="37" y="30"/>
                  <a:pt x="37" y="29"/>
                  <a:pt x="38" y="28"/>
                </a:cubicBezTo>
                <a:cubicBezTo>
                  <a:pt x="39" y="27"/>
                  <a:pt x="40" y="27"/>
                  <a:pt x="41" y="28"/>
                </a:cubicBezTo>
                <a:cubicBezTo>
                  <a:pt x="42" y="29"/>
                  <a:pt x="42" y="31"/>
                  <a:pt x="41" y="31"/>
                </a:cubicBezTo>
                <a:cubicBezTo>
                  <a:pt x="41" y="32"/>
                  <a:pt x="40" y="32"/>
                  <a:pt x="39" y="32"/>
                </a:cubicBezTo>
                <a:cubicBezTo>
                  <a:pt x="30" y="40"/>
                  <a:pt x="30" y="40"/>
                  <a:pt x="30" y="40"/>
                </a:cubicBezTo>
                <a:cubicBezTo>
                  <a:pt x="61" y="40"/>
                  <a:pt x="61" y="40"/>
                  <a:pt x="61" y="40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2"/>
                  <a:pt x="50" y="32"/>
                  <a:pt x="50" y="31"/>
                </a:cubicBezTo>
                <a:cubicBezTo>
                  <a:pt x="49" y="31"/>
                  <a:pt x="49" y="29"/>
                  <a:pt x="50" y="28"/>
                </a:cubicBezTo>
                <a:cubicBezTo>
                  <a:pt x="51" y="27"/>
                  <a:pt x="52" y="27"/>
                  <a:pt x="53" y="28"/>
                </a:cubicBezTo>
                <a:cubicBezTo>
                  <a:pt x="54" y="29"/>
                  <a:pt x="54" y="30"/>
                  <a:pt x="53" y="31"/>
                </a:cubicBezTo>
                <a:cubicBezTo>
                  <a:pt x="63" y="40"/>
                  <a:pt x="63" y="40"/>
                  <a:pt x="63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71" y="40"/>
                  <a:pt x="72" y="42"/>
                  <a:pt x="72" y="44"/>
                </a:cubicBezTo>
                <a:cubicBezTo>
                  <a:pt x="72" y="46"/>
                  <a:pt x="71" y="48"/>
                  <a:pt x="68" y="48"/>
                </a:cubicBezTo>
                <a:close/>
                <a:moveTo>
                  <a:pt x="130" y="120"/>
                </a:moveTo>
                <a:cubicBezTo>
                  <a:pt x="131" y="122"/>
                  <a:pt x="130" y="126"/>
                  <a:pt x="128" y="127"/>
                </a:cubicBezTo>
                <a:cubicBezTo>
                  <a:pt x="109" y="139"/>
                  <a:pt x="109" y="139"/>
                  <a:pt x="109" y="139"/>
                </a:cubicBezTo>
                <a:cubicBezTo>
                  <a:pt x="107" y="141"/>
                  <a:pt x="104" y="140"/>
                  <a:pt x="102" y="138"/>
                </a:cubicBezTo>
                <a:cubicBezTo>
                  <a:pt x="102" y="138"/>
                  <a:pt x="101" y="138"/>
                  <a:pt x="101" y="139"/>
                </a:cubicBezTo>
                <a:cubicBezTo>
                  <a:pt x="100" y="139"/>
                  <a:pt x="98" y="139"/>
                  <a:pt x="97" y="139"/>
                </a:cubicBezTo>
                <a:cubicBezTo>
                  <a:pt x="69" y="132"/>
                  <a:pt x="69" y="132"/>
                  <a:pt x="69" y="132"/>
                </a:cubicBezTo>
                <a:cubicBezTo>
                  <a:pt x="66" y="131"/>
                  <a:pt x="64" y="128"/>
                  <a:pt x="64" y="124"/>
                </a:cubicBezTo>
                <a:cubicBezTo>
                  <a:pt x="65" y="121"/>
                  <a:pt x="68" y="119"/>
                  <a:pt x="71" y="120"/>
                </a:cubicBezTo>
                <a:cubicBezTo>
                  <a:pt x="84" y="123"/>
                  <a:pt x="84" y="123"/>
                  <a:pt x="84" y="123"/>
                </a:cubicBezTo>
                <a:cubicBezTo>
                  <a:pt x="83" y="122"/>
                  <a:pt x="83" y="122"/>
                  <a:pt x="83" y="122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61" y="88"/>
                  <a:pt x="61" y="88"/>
                  <a:pt x="61" y="88"/>
                </a:cubicBezTo>
                <a:cubicBezTo>
                  <a:pt x="59" y="85"/>
                  <a:pt x="59" y="81"/>
                  <a:pt x="62" y="79"/>
                </a:cubicBezTo>
                <a:cubicBezTo>
                  <a:pt x="65" y="77"/>
                  <a:pt x="68" y="78"/>
                  <a:pt x="70" y="81"/>
                </a:cubicBezTo>
                <a:cubicBezTo>
                  <a:pt x="83" y="101"/>
                  <a:pt x="83" y="101"/>
                  <a:pt x="83" y="101"/>
                </a:cubicBezTo>
                <a:cubicBezTo>
                  <a:pt x="81" y="98"/>
                  <a:pt x="82" y="94"/>
                  <a:pt x="84" y="92"/>
                </a:cubicBezTo>
                <a:cubicBezTo>
                  <a:pt x="87" y="91"/>
                  <a:pt x="91" y="92"/>
                  <a:pt x="93" y="94"/>
                </a:cubicBezTo>
                <a:cubicBezTo>
                  <a:pt x="94" y="96"/>
                  <a:pt x="94" y="96"/>
                  <a:pt x="94" y="96"/>
                </a:cubicBezTo>
                <a:cubicBezTo>
                  <a:pt x="92" y="93"/>
                  <a:pt x="93" y="89"/>
                  <a:pt x="95" y="88"/>
                </a:cubicBezTo>
                <a:cubicBezTo>
                  <a:pt x="98" y="86"/>
                  <a:pt x="102" y="87"/>
                  <a:pt x="104" y="90"/>
                </a:cubicBezTo>
                <a:cubicBezTo>
                  <a:pt x="105" y="92"/>
                  <a:pt x="105" y="92"/>
                  <a:pt x="105" y="92"/>
                </a:cubicBezTo>
                <a:cubicBezTo>
                  <a:pt x="103" y="89"/>
                  <a:pt x="104" y="85"/>
                  <a:pt x="107" y="84"/>
                </a:cubicBezTo>
                <a:cubicBezTo>
                  <a:pt x="109" y="82"/>
                  <a:pt x="113" y="83"/>
                  <a:pt x="115" y="86"/>
                </a:cubicBezTo>
                <a:cubicBezTo>
                  <a:pt x="120" y="94"/>
                  <a:pt x="120" y="94"/>
                  <a:pt x="120" y="94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30" y="109"/>
                  <a:pt x="130" y="109"/>
                  <a:pt x="130" y="109"/>
                </a:cubicBezTo>
                <a:cubicBezTo>
                  <a:pt x="133" y="113"/>
                  <a:pt x="132" y="117"/>
                  <a:pt x="130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0D0F8598-C06C-9446-B69E-720F157E6FB4}"/>
              </a:ext>
            </a:extLst>
          </p:cNvPr>
          <p:cNvSpPr>
            <a:spLocks noEditPoints="1"/>
          </p:cNvSpPr>
          <p:nvPr/>
        </p:nvSpPr>
        <p:spPr bwMode="auto">
          <a:xfrm>
            <a:off x="1265001" y="4831507"/>
            <a:ext cx="263682" cy="345038"/>
          </a:xfrm>
          <a:custGeom>
            <a:avLst/>
            <a:gdLst>
              <a:gd name="T0" fmla="*/ 95 w 114"/>
              <a:gd name="T1" fmla="*/ 99 h 149"/>
              <a:gd name="T2" fmla="*/ 93 w 114"/>
              <a:gd name="T3" fmla="*/ 98 h 149"/>
              <a:gd name="T4" fmla="*/ 89 w 114"/>
              <a:gd name="T5" fmla="*/ 96 h 149"/>
              <a:gd name="T6" fmla="*/ 74 w 114"/>
              <a:gd name="T7" fmla="*/ 85 h 149"/>
              <a:gd name="T8" fmla="*/ 90 w 114"/>
              <a:gd name="T9" fmla="*/ 58 h 149"/>
              <a:gd name="T10" fmla="*/ 57 w 114"/>
              <a:gd name="T11" fmla="*/ 1 h 149"/>
              <a:gd name="T12" fmla="*/ 19 w 114"/>
              <a:gd name="T13" fmla="*/ 41 h 149"/>
              <a:gd name="T14" fmla="*/ 42 w 114"/>
              <a:gd name="T15" fmla="*/ 87 h 149"/>
              <a:gd name="T16" fmla="*/ 25 w 114"/>
              <a:gd name="T17" fmla="*/ 96 h 149"/>
              <a:gd name="T18" fmla="*/ 21 w 114"/>
              <a:gd name="T19" fmla="*/ 98 h 149"/>
              <a:gd name="T20" fmla="*/ 19 w 114"/>
              <a:gd name="T21" fmla="*/ 99 h 149"/>
              <a:gd name="T22" fmla="*/ 0 w 114"/>
              <a:gd name="T23" fmla="*/ 123 h 149"/>
              <a:gd name="T24" fmla="*/ 1 w 114"/>
              <a:gd name="T25" fmla="*/ 149 h 149"/>
              <a:gd name="T26" fmla="*/ 113 w 114"/>
              <a:gd name="T27" fmla="*/ 149 h 149"/>
              <a:gd name="T28" fmla="*/ 114 w 114"/>
              <a:gd name="T29" fmla="*/ 147 h 149"/>
              <a:gd name="T30" fmla="*/ 95 w 114"/>
              <a:gd name="T31" fmla="*/ 99 h 149"/>
              <a:gd name="T32" fmla="*/ 82 w 114"/>
              <a:gd name="T33" fmla="*/ 28 h 149"/>
              <a:gd name="T34" fmla="*/ 30 w 114"/>
              <a:gd name="T35" fmla="*/ 26 h 149"/>
              <a:gd name="T36" fmla="*/ 40 w 114"/>
              <a:gd name="T37" fmla="*/ 74 h 149"/>
              <a:gd name="T38" fmla="*/ 33 w 114"/>
              <a:gd name="T39" fmla="*/ 61 h 149"/>
              <a:gd name="T40" fmla="*/ 43 w 114"/>
              <a:gd name="T41" fmla="*/ 25 h 149"/>
              <a:gd name="T42" fmla="*/ 62 w 114"/>
              <a:gd name="T43" fmla="*/ 42 h 149"/>
              <a:gd name="T44" fmla="*/ 50 w 114"/>
              <a:gd name="T45" fmla="*/ 29 h 149"/>
              <a:gd name="T46" fmla="*/ 77 w 114"/>
              <a:gd name="T47" fmla="*/ 43 h 149"/>
              <a:gd name="T48" fmla="*/ 80 w 114"/>
              <a:gd name="T49" fmla="*/ 47 h 149"/>
              <a:gd name="T50" fmla="*/ 67 w 114"/>
              <a:gd name="T51" fmla="*/ 68 h 149"/>
              <a:gd name="T52" fmla="*/ 56 w 114"/>
              <a:gd name="T53" fmla="*/ 70 h 149"/>
              <a:gd name="T54" fmla="*/ 67 w 114"/>
              <a:gd name="T55" fmla="*/ 70 h 149"/>
              <a:gd name="T56" fmla="*/ 81 w 114"/>
              <a:gd name="T57" fmla="*/ 50 h 149"/>
              <a:gd name="T58" fmla="*/ 82 w 114"/>
              <a:gd name="T59" fmla="*/ 57 h 149"/>
              <a:gd name="T60" fmla="*/ 73 w 114"/>
              <a:gd name="T61" fmla="*/ 74 h 149"/>
              <a:gd name="T62" fmla="*/ 73 w 114"/>
              <a:gd name="T63" fmla="*/ 74 h 149"/>
              <a:gd name="T64" fmla="*/ 57 w 114"/>
              <a:gd name="T65" fmla="*/ 85 h 149"/>
              <a:gd name="T66" fmla="*/ 42 w 114"/>
              <a:gd name="T67" fmla="*/ 76 h 149"/>
              <a:gd name="T68" fmla="*/ 79 w 114"/>
              <a:gd name="T69" fmla="*/ 99 h 149"/>
              <a:gd name="T70" fmla="*/ 57 w 114"/>
              <a:gd name="T71" fmla="*/ 113 h 149"/>
              <a:gd name="T72" fmla="*/ 36 w 114"/>
              <a:gd name="T73" fmla="*/ 100 h 149"/>
              <a:gd name="T74" fmla="*/ 41 w 114"/>
              <a:gd name="T75" fmla="*/ 93 h 149"/>
              <a:gd name="T76" fmla="*/ 42 w 114"/>
              <a:gd name="T77" fmla="*/ 92 h 149"/>
              <a:gd name="T78" fmla="*/ 42 w 114"/>
              <a:gd name="T79" fmla="*/ 91 h 149"/>
              <a:gd name="T80" fmla="*/ 43 w 114"/>
              <a:gd name="T81" fmla="*/ 86 h 149"/>
              <a:gd name="T82" fmla="*/ 53 w 114"/>
              <a:gd name="T83" fmla="*/ 86 h 149"/>
              <a:gd name="T84" fmla="*/ 57 w 114"/>
              <a:gd name="T85" fmla="*/ 87 h 149"/>
              <a:gd name="T86" fmla="*/ 73 w 114"/>
              <a:gd name="T87" fmla="*/ 76 h 149"/>
              <a:gd name="T88" fmla="*/ 74 w 114"/>
              <a:gd name="T89" fmla="*/ 92 h 149"/>
              <a:gd name="T90" fmla="*/ 74 w 114"/>
              <a:gd name="T91" fmla="*/ 92 h 149"/>
              <a:gd name="T92" fmla="*/ 75 w 114"/>
              <a:gd name="T93" fmla="*/ 93 h 149"/>
              <a:gd name="T94" fmla="*/ 82 w 114"/>
              <a:gd name="T95" fmla="*/ 95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4" h="149">
                <a:moveTo>
                  <a:pt x="95" y="99"/>
                </a:moveTo>
                <a:cubicBezTo>
                  <a:pt x="95" y="99"/>
                  <a:pt x="95" y="99"/>
                  <a:pt x="95" y="99"/>
                </a:cubicBezTo>
                <a:cubicBezTo>
                  <a:pt x="95" y="99"/>
                  <a:pt x="94" y="98"/>
                  <a:pt x="94" y="98"/>
                </a:cubicBezTo>
                <a:cubicBezTo>
                  <a:pt x="93" y="98"/>
                  <a:pt x="93" y="98"/>
                  <a:pt x="93" y="98"/>
                </a:cubicBezTo>
                <a:cubicBezTo>
                  <a:pt x="92" y="97"/>
                  <a:pt x="90" y="97"/>
                  <a:pt x="89" y="96"/>
                </a:cubicBezTo>
                <a:cubicBezTo>
                  <a:pt x="89" y="96"/>
                  <a:pt x="89" y="96"/>
                  <a:pt x="89" y="96"/>
                </a:cubicBezTo>
                <a:cubicBezTo>
                  <a:pt x="84" y="94"/>
                  <a:pt x="80" y="93"/>
                  <a:pt x="75" y="92"/>
                </a:cubicBezTo>
                <a:cubicBezTo>
                  <a:pt x="75" y="90"/>
                  <a:pt x="74" y="88"/>
                  <a:pt x="74" y="85"/>
                </a:cubicBezTo>
                <a:cubicBezTo>
                  <a:pt x="79" y="85"/>
                  <a:pt x="93" y="81"/>
                  <a:pt x="92" y="79"/>
                </a:cubicBezTo>
                <a:cubicBezTo>
                  <a:pt x="87" y="74"/>
                  <a:pt x="89" y="64"/>
                  <a:pt x="90" y="58"/>
                </a:cubicBezTo>
                <a:cubicBezTo>
                  <a:pt x="92" y="44"/>
                  <a:pt x="94" y="38"/>
                  <a:pt x="89" y="22"/>
                </a:cubicBezTo>
                <a:cubicBezTo>
                  <a:pt x="85" y="11"/>
                  <a:pt x="72" y="0"/>
                  <a:pt x="57" y="1"/>
                </a:cubicBezTo>
                <a:cubicBezTo>
                  <a:pt x="51" y="1"/>
                  <a:pt x="46" y="3"/>
                  <a:pt x="40" y="7"/>
                </a:cubicBezTo>
                <a:cubicBezTo>
                  <a:pt x="27" y="9"/>
                  <a:pt x="18" y="20"/>
                  <a:pt x="19" y="41"/>
                </a:cubicBezTo>
                <a:cubicBezTo>
                  <a:pt x="20" y="52"/>
                  <a:pt x="29" y="65"/>
                  <a:pt x="21" y="79"/>
                </a:cubicBezTo>
                <a:cubicBezTo>
                  <a:pt x="19" y="81"/>
                  <a:pt x="34" y="88"/>
                  <a:pt x="42" y="87"/>
                </a:cubicBezTo>
                <a:cubicBezTo>
                  <a:pt x="42" y="89"/>
                  <a:pt x="41" y="90"/>
                  <a:pt x="41" y="91"/>
                </a:cubicBezTo>
                <a:cubicBezTo>
                  <a:pt x="35" y="92"/>
                  <a:pt x="30" y="94"/>
                  <a:pt x="25" y="96"/>
                </a:cubicBezTo>
                <a:cubicBezTo>
                  <a:pt x="25" y="96"/>
                  <a:pt x="25" y="96"/>
                  <a:pt x="25" y="96"/>
                </a:cubicBezTo>
                <a:cubicBezTo>
                  <a:pt x="24" y="97"/>
                  <a:pt x="22" y="97"/>
                  <a:pt x="21" y="98"/>
                </a:cubicBezTo>
                <a:cubicBezTo>
                  <a:pt x="21" y="98"/>
                  <a:pt x="21" y="98"/>
                  <a:pt x="20" y="98"/>
                </a:cubicBezTo>
                <a:cubicBezTo>
                  <a:pt x="20" y="98"/>
                  <a:pt x="19" y="99"/>
                  <a:pt x="19" y="99"/>
                </a:cubicBezTo>
                <a:cubicBezTo>
                  <a:pt x="19" y="99"/>
                  <a:pt x="19" y="99"/>
                  <a:pt x="19" y="99"/>
                </a:cubicBezTo>
                <a:cubicBezTo>
                  <a:pt x="7" y="105"/>
                  <a:pt x="0" y="114"/>
                  <a:pt x="0" y="12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49"/>
                  <a:pt x="1" y="149"/>
                  <a:pt x="1" y="149"/>
                </a:cubicBezTo>
                <a:cubicBezTo>
                  <a:pt x="1" y="149"/>
                  <a:pt x="1" y="149"/>
                  <a:pt x="1" y="149"/>
                </a:cubicBezTo>
                <a:cubicBezTo>
                  <a:pt x="113" y="149"/>
                  <a:pt x="113" y="149"/>
                  <a:pt x="113" y="149"/>
                </a:cubicBezTo>
                <a:cubicBezTo>
                  <a:pt x="113" y="149"/>
                  <a:pt x="113" y="148"/>
                  <a:pt x="113" y="148"/>
                </a:cubicBezTo>
                <a:cubicBezTo>
                  <a:pt x="113" y="147"/>
                  <a:pt x="114" y="147"/>
                  <a:pt x="114" y="147"/>
                </a:cubicBezTo>
                <a:cubicBezTo>
                  <a:pt x="114" y="123"/>
                  <a:pt x="114" y="123"/>
                  <a:pt x="114" y="123"/>
                </a:cubicBezTo>
                <a:cubicBezTo>
                  <a:pt x="114" y="114"/>
                  <a:pt x="107" y="105"/>
                  <a:pt x="95" y="99"/>
                </a:cubicBezTo>
                <a:close/>
                <a:moveTo>
                  <a:pt x="59" y="7"/>
                </a:moveTo>
                <a:cubicBezTo>
                  <a:pt x="70" y="8"/>
                  <a:pt x="78" y="17"/>
                  <a:pt x="82" y="28"/>
                </a:cubicBezTo>
                <a:cubicBezTo>
                  <a:pt x="77" y="20"/>
                  <a:pt x="69" y="14"/>
                  <a:pt x="59" y="12"/>
                </a:cubicBezTo>
                <a:cubicBezTo>
                  <a:pt x="47" y="11"/>
                  <a:pt x="36" y="17"/>
                  <a:pt x="30" y="26"/>
                </a:cubicBezTo>
                <a:cubicBezTo>
                  <a:pt x="34" y="13"/>
                  <a:pt x="46" y="5"/>
                  <a:pt x="59" y="7"/>
                </a:cubicBezTo>
                <a:close/>
                <a:moveTo>
                  <a:pt x="40" y="74"/>
                </a:moveTo>
                <a:cubicBezTo>
                  <a:pt x="40" y="73"/>
                  <a:pt x="40" y="73"/>
                  <a:pt x="40" y="73"/>
                </a:cubicBezTo>
                <a:cubicBezTo>
                  <a:pt x="37" y="69"/>
                  <a:pt x="34" y="65"/>
                  <a:pt x="33" y="61"/>
                </a:cubicBezTo>
                <a:cubicBezTo>
                  <a:pt x="32" y="56"/>
                  <a:pt x="32" y="52"/>
                  <a:pt x="33" y="47"/>
                </a:cubicBezTo>
                <a:cubicBezTo>
                  <a:pt x="34" y="39"/>
                  <a:pt x="37" y="32"/>
                  <a:pt x="43" y="25"/>
                </a:cubicBezTo>
                <a:cubicBezTo>
                  <a:pt x="44" y="28"/>
                  <a:pt x="46" y="30"/>
                  <a:pt x="48" y="33"/>
                </a:cubicBezTo>
                <a:cubicBezTo>
                  <a:pt x="51" y="37"/>
                  <a:pt x="56" y="41"/>
                  <a:pt x="62" y="42"/>
                </a:cubicBezTo>
                <a:cubicBezTo>
                  <a:pt x="59" y="40"/>
                  <a:pt x="55" y="37"/>
                  <a:pt x="52" y="32"/>
                </a:cubicBezTo>
                <a:cubicBezTo>
                  <a:pt x="52" y="31"/>
                  <a:pt x="51" y="30"/>
                  <a:pt x="50" y="29"/>
                </a:cubicBezTo>
                <a:cubicBezTo>
                  <a:pt x="51" y="30"/>
                  <a:pt x="52" y="31"/>
                  <a:pt x="53" y="32"/>
                </a:cubicBezTo>
                <a:cubicBezTo>
                  <a:pt x="62" y="39"/>
                  <a:pt x="73" y="42"/>
                  <a:pt x="77" y="43"/>
                </a:cubicBezTo>
                <a:cubicBezTo>
                  <a:pt x="72" y="40"/>
                  <a:pt x="68" y="37"/>
                  <a:pt x="64" y="33"/>
                </a:cubicBezTo>
                <a:cubicBezTo>
                  <a:pt x="70" y="36"/>
                  <a:pt x="75" y="39"/>
                  <a:pt x="80" y="47"/>
                </a:cubicBezTo>
                <a:cubicBezTo>
                  <a:pt x="80" y="47"/>
                  <a:pt x="80" y="47"/>
                  <a:pt x="80" y="47"/>
                </a:cubicBezTo>
                <a:cubicBezTo>
                  <a:pt x="80" y="56"/>
                  <a:pt x="74" y="64"/>
                  <a:pt x="67" y="68"/>
                </a:cubicBezTo>
                <a:cubicBezTo>
                  <a:pt x="66" y="66"/>
                  <a:pt x="64" y="65"/>
                  <a:pt x="62" y="65"/>
                </a:cubicBezTo>
                <a:cubicBezTo>
                  <a:pt x="59" y="65"/>
                  <a:pt x="56" y="67"/>
                  <a:pt x="56" y="70"/>
                </a:cubicBezTo>
                <a:cubicBezTo>
                  <a:pt x="56" y="72"/>
                  <a:pt x="59" y="74"/>
                  <a:pt x="62" y="74"/>
                </a:cubicBezTo>
                <a:cubicBezTo>
                  <a:pt x="65" y="74"/>
                  <a:pt x="67" y="72"/>
                  <a:pt x="67" y="70"/>
                </a:cubicBezTo>
                <a:cubicBezTo>
                  <a:pt x="67" y="69"/>
                  <a:pt x="67" y="69"/>
                  <a:pt x="67" y="69"/>
                </a:cubicBezTo>
                <a:cubicBezTo>
                  <a:pt x="75" y="65"/>
                  <a:pt x="80" y="58"/>
                  <a:pt x="81" y="50"/>
                </a:cubicBezTo>
                <a:cubicBezTo>
                  <a:pt x="81" y="50"/>
                  <a:pt x="81" y="50"/>
                  <a:pt x="81" y="50"/>
                </a:cubicBezTo>
                <a:cubicBezTo>
                  <a:pt x="82" y="52"/>
                  <a:pt x="82" y="54"/>
                  <a:pt x="82" y="57"/>
                </a:cubicBezTo>
                <a:cubicBezTo>
                  <a:pt x="81" y="62"/>
                  <a:pt x="78" y="68"/>
                  <a:pt x="74" y="73"/>
                </a:cubicBezTo>
                <a:cubicBezTo>
                  <a:pt x="74" y="73"/>
                  <a:pt x="74" y="73"/>
                  <a:pt x="73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68" y="80"/>
                  <a:pt x="63" y="84"/>
                  <a:pt x="59" y="85"/>
                </a:cubicBezTo>
                <a:cubicBezTo>
                  <a:pt x="58" y="85"/>
                  <a:pt x="58" y="86"/>
                  <a:pt x="57" y="85"/>
                </a:cubicBezTo>
                <a:cubicBezTo>
                  <a:pt x="57" y="85"/>
                  <a:pt x="56" y="85"/>
                  <a:pt x="56" y="85"/>
                </a:cubicBezTo>
                <a:cubicBezTo>
                  <a:pt x="52" y="85"/>
                  <a:pt x="47" y="81"/>
                  <a:pt x="42" y="76"/>
                </a:cubicBezTo>
                <a:cubicBezTo>
                  <a:pt x="42" y="75"/>
                  <a:pt x="41" y="74"/>
                  <a:pt x="40" y="74"/>
                </a:cubicBezTo>
                <a:close/>
                <a:moveTo>
                  <a:pt x="79" y="99"/>
                </a:moveTo>
                <a:cubicBezTo>
                  <a:pt x="78" y="99"/>
                  <a:pt x="78" y="99"/>
                  <a:pt x="78" y="100"/>
                </a:cubicBezTo>
                <a:cubicBezTo>
                  <a:pt x="72" y="106"/>
                  <a:pt x="65" y="113"/>
                  <a:pt x="57" y="113"/>
                </a:cubicBezTo>
                <a:cubicBezTo>
                  <a:pt x="50" y="113"/>
                  <a:pt x="43" y="107"/>
                  <a:pt x="37" y="101"/>
                </a:cubicBezTo>
                <a:cubicBezTo>
                  <a:pt x="37" y="100"/>
                  <a:pt x="37" y="100"/>
                  <a:pt x="36" y="100"/>
                </a:cubicBezTo>
                <a:cubicBezTo>
                  <a:pt x="35" y="98"/>
                  <a:pt x="33" y="97"/>
                  <a:pt x="32" y="95"/>
                </a:cubicBezTo>
                <a:cubicBezTo>
                  <a:pt x="35" y="94"/>
                  <a:pt x="38" y="94"/>
                  <a:pt x="41" y="93"/>
                </a:cubicBezTo>
                <a:cubicBezTo>
                  <a:pt x="41" y="93"/>
                  <a:pt x="42" y="93"/>
                  <a:pt x="42" y="93"/>
                </a:cubicBezTo>
                <a:cubicBezTo>
                  <a:pt x="42" y="93"/>
                  <a:pt x="42" y="93"/>
                  <a:pt x="42" y="92"/>
                </a:cubicBezTo>
                <a:cubicBezTo>
                  <a:pt x="42" y="92"/>
                  <a:pt x="42" y="92"/>
                  <a:pt x="42" y="92"/>
                </a:cubicBezTo>
                <a:cubicBezTo>
                  <a:pt x="42" y="92"/>
                  <a:pt x="42" y="92"/>
                  <a:pt x="42" y="91"/>
                </a:cubicBezTo>
                <a:cubicBezTo>
                  <a:pt x="42" y="91"/>
                  <a:pt x="42" y="91"/>
                  <a:pt x="42" y="91"/>
                </a:cubicBezTo>
                <a:cubicBezTo>
                  <a:pt x="43" y="90"/>
                  <a:pt x="43" y="88"/>
                  <a:pt x="43" y="86"/>
                </a:cubicBezTo>
                <a:cubicBezTo>
                  <a:pt x="43" y="83"/>
                  <a:pt x="43" y="80"/>
                  <a:pt x="42" y="78"/>
                </a:cubicBezTo>
                <a:cubicBezTo>
                  <a:pt x="46" y="81"/>
                  <a:pt x="50" y="84"/>
                  <a:pt x="53" y="86"/>
                </a:cubicBezTo>
                <a:cubicBezTo>
                  <a:pt x="55" y="86"/>
                  <a:pt x="56" y="87"/>
                  <a:pt x="57" y="87"/>
                </a:cubicBezTo>
                <a:cubicBezTo>
                  <a:pt x="57" y="87"/>
                  <a:pt x="57" y="87"/>
                  <a:pt x="57" y="87"/>
                </a:cubicBezTo>
                <a:cubicBezTo>
                  <a:pt x="59" y="87"/>
                  <a:pt x="61" y="86"/>
                  <a:pt x="62" y="85"/>
                </a:cubicBezTo>
                <a:cubicBezTo>
                  <a:pt x="66" y="83"/>
                  <a:pt x="69" y="80"/>
                  <a:pt x="73" y="76"/>
                </a:cubicBezTo>
                <a:cubicBezTo>
                  <a:pt x="73" y="79"/>
                  <a:pt x="73" y="85"/>
                  <a:pt x="73" y="85"/>
                </a:cubicBezTo>
                <a:cubicBezTo>
                  <a:pt x="73" y="85"/>
                  <a:pt x="73" y="90"/>
                  <a:pt x="74" y="92"/>
                </a:cubicBezTo>
                <a:cubicBezTo>
                  <a:pt x="74" y="92"/>
                  <a:pt x="74" y="92"/>
                  <a:pt x="74" y="92"/>
                </a:cubicBezTo>
                <a:cubicBezTo>
                  <a:pt x="74" y="92"/>
                  <a:pt x="74" y="92"/>
                  <a:pt x="74" y="92"/>
                </a:cubicBezTo>
                <a:cubicBezTo>
                  <a:pt x="74" y="93"/>
                  <a:pt x="74" y="93"/>
                  <a:pt x="74" y="93"/>
                </a:cubicBezTo>
                <a:cubicBezTo>
                  <a:pt x="74" y="93"/>
                  <a:pt x="75" y="93"/>
                  <a:pt x="75" y="93"/>
                </a:cubicBezTo>
                <a:cubicBezTo>
                  <a:pt x="75" y="93"/>
                  <a:pt x="75" y="94"/>
                  <a:pt x="76" y="94"/>
                </a:cubicBezTo>
                <a:cubicBezTo>
                  <a:pt x="78" y="94"/>
                  <a:pt x="80" y="94"/>
                  <a:pt x="82" y="95"/>
                </a:cubicBezTo>
                <a:cubicBezTo>
                  <a:pt x="81" y="96"/>
                  <a:pt x="80" y="98"/>
                  <a:pt x="79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8" name="Рисунок 27" descr="Ternivskiy">
            <a:extLst>
              <a:ext uri="{FF2B5EF4-FFF2-40B4-BE49-F238E27FC236}">
                <a16:creationId xmlns:a16="http://schemas.microsoft.com/office/drawing/2014/main" id="{E9C1A812-46CD-4602-B4D4-48D495B425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9B6D11-398C-4607-9B85-64AAF3D1F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6" t="17864" r="8505" b="12103"/>
          <a:stretch/>
        </p:blipFill>
        <p:spPr>
          <a:xfrm rot="666842">
            <a:off x="8944910" y="2295940"/>
            <a:ext cx="2241635" cy="3047047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5D660E7-799F-4B43-BD81-C209D5394453}"/>
              </a:ext>
            </a:extLst>
          </p:cNvPr>
          <p:cNvSpPr/>
          <p:nvPr/>
        </p:nvSpPr>
        <p:spPr>
          <a:xfrm>
            <a:off x="8378460" y="5708669"/>
            <a:ext cx="3374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24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Алла Даценко,</a:t>
            </a:r>
          </a:p>
          <a:p>
            <a:pPr lvl="0" algn="r"/>
            <a:r>
              <a:rPr lang="uk-UA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Заступник </a:t>
            </a:r>
          </a:p>
          <a:p>
            <a:pPr lvl="0" algn="r"/>
            <a:r>
              <a:rPr lang="uk-UA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директора з ВР</a:t>
            </a:r>
            <a:endParaRPr lang="aa-ET" dirty="0">
              <a:solidFill>
                <a:prstClr val="black"/>
              </a:solidFill>
            </a:endParaRPr>
          </a:p>
        </p:txBody>
      </p:sp>
      <p:sp>
        <p:nvSpPr>
          <p:cNvPr id="31" name="矩形 94">
            <a:extLst>
              <a:ext uri="{FF2B5EF4-FFF2-40B4-BE49-F238E27FC236}">
                <a16:creationId xmlns:a16="http://schemas.microsoft.com/office/drawing/2014/main" id="{F127788B-42D9-414E-B218-D76F83E9CC32}"/>
              </a:ext>
            </a:extLst>
          </p:cNvPr>
          <p:cNvSpPr/>
          <p:nvPr/>
        </p:nvSpPr>
        <p:spPr>
          <a:xfrm>
            <a:off x="1765035" y="2108462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94">
            <a:extLst>
              <a:ext uri="{FF2B5EF4-FFF2-40B4-BE49-F238E27FC236}">
                <a16:creationId xmlns:a16="http://schemas.microsoft.com/office/drawing/2014/main" id="{478349DB-09AB-4AEE-81B9-51B26BD25FB4}"/>
              </a:ext>
            </a:extLst>
          </p:cNvPr>
          <p:cNvSpPr/>
          <p:nvPr/>
        </p:nvSpPr>
        <p:spPr>
          <a:xfrm>
            <a:off x="1489623" y="4911922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94">
            <a:extLst>
              <a:ext uri="{FF2B5EF4-FFF2-40B4-BE49-F238E27FC236}">
                <a16:creationId xmlns:a16="http://schemas.microsoft.com/office/drawing/2014/main" id="{1155CE30-5547-46B5-BCD6-E3A1B70E9876}"/>
              </a:ext>
            </a:extLst>
          </p:cNvPr>
          <p:cNvSpPr/>
          <p:nvPr/>
        </p:nvSpPr>
        <p:spPr>
          <a:xfrm>
            <a:off x="1694381" y="3467717"/>
            <a:ext cx="2701717" cy="358877"/>
          </a:xfrm>
          <a:prstGeom prst="rect">
            <a:avLst/>
          </a:prstGeom>
        </p:spPr>
        <p:txBody>
          <a:bodyPr vert="horz" wrap="square" lIns="111567" tIns="55783" rIns="111567" bIns="55783" rtlCol="0">
            <a:spAutoFit/>
          </a:bodyPr>
          <a:lstStyle/>
          <a:p>
            <a:pPr algn="r"/>
            <a:r>
              <a:rPr lang="en-US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26">
            <a:extLst>
              <a:ext uri="{FF2B5EF4-FFF2-40B4-BE49-F238E27FC236}">
                <a16:creationId xmlns:a16="http://schemas.microsoft.com/office/drawing/2014/main" id="{F4B0DB5C-75BD-4483-802E-7C389CBE173E}"/>
              </a:ext>
            </a:extLst>
          </p:cNvPr>
          <p:cNvSpPr txBox="1"/>
          <p:nvPr/>
        </p:nvSpPr>
        <p:spPr>
          <a:xfrm>
            <a:off x="1308084" y="2503141"/>
            <a:ext cx="4204329" cy="6001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Вільну дитину не виховає пригноблений, нещасний учитель</a:t>
            </a:r>
            <a:r>
              <a:rPr lang="ru-RU" altLang="zh-CN" sz="18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0" name="TextBox 126">
            <a:extLst>
              <a:ext uri="{FF2B5EF4-FFF2-40B4-BE49-F238E27FC236}">
                <a16:creationId xmlns:a16="http://schemas.microsoft.com/office/drawing/2014/main" id="{C2D1FF93-A9AC-496F-BF15-C63EE0AE256F}"/>
              </a:ext>
            </a:extLst>
          </p:cNvPr>
          <p:cNvSpPr txBox="1"/>
          <p:nvPr/>
        </p:nvSpPr>
        <p:spPr>
          <a:xfrm>
            <a:off x="1059296" y="5329275"/>
            <a:ext cx="3513789" cy="6555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Ми відповідальні, </a:t>
            </a:r>
          </a:p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щоб дати дітям крила</a:t>
            </a:r>
          </a:p>
        </p:txBody>
      </p:sp>
      <p:sp>
        <p:nvSpPr>
          <p:cNvPr id="61" name="TextBox 126">
            <a:extLst>
              <a:ext uri="{FF2B5EF4-FFF2-40B4-BE49-F238E27FC236}">
                <a16:creationId xmlns:a16="http://schemas.microsoft.com/office/drawing/2014/main" id="{27C8B746-C6F7-4CDD-A7F7-8549608B8AA8}"/>
              </a:ext>
            </a:extLst>
          </p:cNvPr>
          <p:cNvSpPr txBox="1"/>
          <p:nvPr/>
        </p:nvSpPr>
        <p:spPr>
          <a:xfrm>
            <a:off x="1246411" y="3854224"/>
            <a:ext cx="4204329" cy="655564"/>
          </a:xfrm>
          <a:prstGeom prst="rect">
            <a:avLst/>
          </a:prstGeom>
          <a:noFill/>
        </p:spPr>
        <p:txBody>
          <a:bodyPr wrap="square" lIns="0" tIns="0" rtlCol="0" anchor="t">
            <a:spAutoFit/>
          </a:bodyPr>
          <a:lstStyle>
            <a:defPPr>
              <a:defRPr lang="zh-CN"/>
            </a:defPPr>
            <a:lvl1pPr defTabSz="1219170">
              <a:spcBef>
                <a:spcPct val="20000"/>
              </a:spcBef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Моделюємо нові стосунки </a:t>
            </a:r>
          </a:p>
          <a:p>
            <a:pPr algn="ctr"/>
            <a:r>
              <a:rPr lang="uk-UA" altLang="zh-CN" sz="1800" dirty="0">
                <a:solidFill>
                  <a:schemeClr val="bg1"/>
                </a:solidFill>
              </a:rPr>
              <a:t>батьків і вчителів</a:t>
            </a:r>
            <a:r>
              <a:rPr lang="ru-RU" altLang="zh-CN" sz="18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052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6" grpId="0" animBg="1"/>
          <p:bldP spid="48" grpId="0" animBg="1"/>
          <p:bldP spid="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6" grpId="0" animBg="1"/>
          <p:bldP spid="48" grpId="0" animBg="1"/>
          <p:bldP spid="49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2FE19E-B124-4AF1-B6C4-C0DD37321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73"/>
          <a:stretch/>
        </p:blipFill>
        <p:spPr>
          <a:xfrm>
            <a:off x="9090427" y="1425391"/>
            <a:ext cx="2825035" cy="11580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1F3377-AF91-40FF-B704-CE8A8AA96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5" t="11520" r="17871" b="28745"/>
          <a:stretch/>
        </p:blipFill>
        <p:spPr>
          <a:xfrm>
            <a:off x="9321553" y="152432"/>
            <a:ext cx="2328227" cy="8951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E4B291-19D7-49FD-A580-F25219CA8BAD}"/>
              </a:ext>
            </a:extLst>
          </p:cNvPr>
          <p:cNvSpPr/>
          <p:nvPr/>
        </p:nvSpPr>
        <p:spPr>
          <a:xfrm>
            <a:off x="8847236" y="397667"/>
            <a:ext cx="3276859" cy="404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sz="2000" b="1" cap="all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/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ШКОЛО, МИ РАЗОМ! </a:t>
            </a:r>
            <a:endParaRPr lang="aa-ET" sz="2000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Ternivskiy">
            <a:extLst>
              <a:ext uri="{FF2B5EF4-FFF2-40B4-BE49-F238E27FC236}">
                <a16:creationId xmlns:a16="http://schemas.microsoft.com/office/drawing/2014/main" id="{C098D694-7938-4794-9889-E81D75F41C6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C1133B8-18DB-4B8E-924B-139E577DE0B4}"/>
              </a:ext>
            </a:extLst>
          </p:cNvPr>
          <p:cNvSpPr txBox="1">
            <a:spLocks/>
          </p:cNvSpPr>
          <p:nvPr/>
        </p:nvSpPr>
        <p:spPr>
          <a:xfrm>
            <a:off x="2213124" y="514529"/>
            <a:ext cx="7310031" cy="1381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000" dirty="0"/>
              <a:t>Оцінювання якості освітніх і управлінських процесів у 2022/2023 н.р.</a:t>
            </a:r>
          </a:p>
          <a:p>
            <a:pPr algn="ctr"/>
            <a:r>
              <a:rPr lang="uk-UA" sz="3000" dirty="0"/>
              <a:t>(за наслідками анкетування)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8076F6-C235-4821-B801-BF46D9B3D536}"/>
              </a:ext>
            </a:extLst>
          </p:cNvPr>
          <p:cNvSpPr/>
          <p:nvPr/>
        </p:nvSpPr>
        <p:spPr>
          <a:xfrm>
            <a:off x="1099257" y="2519420"/>
            <a:ext cx="82887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chemeClr val="bg1"/>
                </a:solidFill>
                <a:latin typeface="ProximaNovaRegular"/>
              </a:rPr>
              <a:t>Скільки б реформ чи стандартів ми не спускали "згори", якщо ви серцем не вірите в те, що змінюєте країну, – ніякими директивами нічого не зміниш. Тому надзвичайно покладаємося на трансформації в свідомості вчительства.</a:t>
            </a:r>
          </a:p>
          <a:p>
            <a:pPr algn="r"/>
            <a:endParaRPr lang="uk-UA" sz="2400" dirty="0">
              <a:solidFill>
                <a:schemeClr val="bg1"/>
              </a:solidFill>
              <a:latin typeface="ProximaNovaRegular"/>
            </a:endParaRPr>
          </a:p>
          <a:p>
            <a:pPr algn="r"/>
            <a:r>
              <a:rPr lang="uk-UA" sz="2400" dirty="0">
                <a:solidFill>
                  <a:schemeClr val="bg1"/>
                </a:solidFill>
                <a:latin typeface="ProximaNovaRegular"/>
              </a:rPr>
              <a:t>Оксен ЛІСОВИЙ, </a:t>
            </a:r>
          </a:p>
          <a:p>
            <a:pPr algn="r"/>
            <a:r>
              <a:rPr lang="uk-UA" sz="2400" dirty="0">
                <a:solidFill>
                  <a:schemeClr val="bg1"/>
                </a:solidFill>
                <a:latin typeface="ProximaNovaRegular"/>
              </a:rPr>
              <a:t>міністр освіти і науки України</a:t>
            </a:r>
            <a:endParaRPr lang="uk-UA" sz="2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06EAD3-A766-4BAF-8392-FBECC6937F2A}"/>
              </a:ext>
            </a:extLst>
          </p:cNvPr>
          <p:cNvSpPr/>
          <p:nvPr/>
        </p:nvSpPr>
        <p:spPr>
          <a:xfrm>
            <a:off x="7548690" y="5260004"/>
            <a:ext cx="4366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24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Лілія Сірант</a:t>
            </a:r>
          </a:p>
          <a:p>
            <a:pPr lvl="0" algn="r"/>
            <a:r>
              <a:rPr lang="uk-UA" sz="24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Юлія Моісеєва</a:t>
            </a:r>
          </a:p>
          <a:p>
            <a:pPr lvl="0" algn="r"/>
            <a:r>
              <a:rPr lang="uk-UA" sz="24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Світлана Козаченко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010EED-F381-4760-95DA-6AA664385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80" y="4347659"/>
            <a:ext cx="4334188" cy="19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19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Ternivskiy">
            <a:extLst>
              <a:ext uri="{FF2B5EF4-FFF2-40B4-BE49-F238E27FC236}">
                <a16:creationId xmlns:a16="http://schemas.microsoft.com/office/drawing/2014/main" id="{6A444928-8973-4F55-A7C0-3D0DC3D562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FD2C95-C446-4873-A8DD-F6FEA2FCEB90}"/>
              </a:ext>
            </a:extLst>
          </p:cNvPr>
          <p:cNvSpPr/>
          <p:nvPr/>
        </p:nvSpPr>
        <p:spPr>
          <a:xfrm>
            <a:off x="5808955" y="301010"/>
            <a:ext cx="6096000" cy="61530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Наявні результати і здобутки з управління закладом – це не лише моя особиста заслуга, це кропітка, творча, наполеглива, самовіддана праця заступників директора з НВР, ВР, педагогічного колективу та кожного члена трудового колективу, батьків та громадськості. За це всім хочу висловити щиру вдячність.                 </a:t>
            </a:r>
            <a:endParaRPr lang="aa-ET" sz="28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Бажаю усім Вам міцного здоров’я, щастя, благополуччя, творчих здобутків, реалізації планів, життя без тривог і, найголовніше – </a:t>
            </a:r>
            <a:r>
              <a:rPr lang="uk-UA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миру</a:t>
            </a:r>
            <a:r>
              <a:rPr lang="uk-UA" sz="28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Ми обов’язково </a:t>
            </a:r>
            <a:r>
              <a:rPr lang="uk-UA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ПЕРЕМОЖЕМО! ВСЕ БУДЕ УКРАЇНА !</a:t>
            </a:r>
            <a:endParaRPr lang="aa-ET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BC9E0B-9920-477B-82C1-27A8DA38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85" y="3209317"/>
            <a:ext cx="5762743" cy="3244788"/>
          </a:xfrm>
          <a:prstGeom prst="rect">
            <a:avLst/>
          </a:prstGeom>
        </p:spPr>
      </p:pic>
      <p:pic>
        <p:nvPicPr>
          <p:cNvPr id="2050" name="Picture 2" descr="Картинки Дякую">
            <a:extLst>
              <a:ext uri="{FF2B5EF4-FFF2-40B4-BE49-F238E27FC236}">
                <a16:creationId xmlns:a16="http://schemas.microsoft.com/office/drawing/2014/main" id="{735AD3B3-8692-4D4D-9FB1-BF59A4D7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223" y="1430204"/>
            <a:ext cx="3237016" cy="2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D469B5-05DF-4F10-9ED0-A91E8C16592B}"/>
              </a:ext>
            </a:extLst>
          </p:cNvPr>
          <p:cNvSpPr txBox="1"/>
          <p:nvPr/>
        </p:nvSpPr>
        <p:spPr>
          <a:xfrm>
            <a:off x="1399463" y="1937606"/>
            <a:ext cx="8258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endParaRPr lang="aa-ET" sz="10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937CDC-31E2-4708-A3E9-E493D421ECE2}"/>
              </a:ext>
            </a:extLst>
          </p:cNvPr>
          <p:cNvSpPr/>
          <p:nvPr/>
        </p:nvSpPr>
        <p:spPr>
          <a:xfrm>
            <a:off x="2499278" y="471183"/>
            <a:ext cx="3035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2023/2024 н.р.</a:t>
            </a:r>
            <a:endParaRPr lang="aa-ET" sz="3600" dirty="0"/>
          </a:p>
        </p:txBody>
      </p:sp>
    </p:spTree>
    <p:extLst>
      <p:ext uri="{BB962C8B-B14F-4D97-AF65-F5344CB8AC3E}">
        <p14:creationId xmlns:p14="http://schemas.microsoft.com/office/powerpoint/2010/main" val="169506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ernivskiy">
            <a:extLst>
              <a:ext uri="{FF2B5EF4-FFF2-40B4-BE49-F238E27FC236}">
                <a16:creationId xmlns:a16="http://schemas.microsoft.com/office/drawing/2014/main" id="{6E6CC0FB-81DC-4E72-8026-DE03F88053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0F432F-E008-4313-B202-26AD98123D87}"/>
              </a:ext>
            </a:extLst>
          </p:cNvPr>
          <p:cNvSpPr/>
          <p:nvPr/>
        </p:nvSpPr>
        <p:spPr>
          <a:xfrm>
            <a:off x="2414726" y="702138"/>
            <a:ext cx="704929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32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Педагогічний франчайзинг:</a:t>
            </a:r>
            <a:endParaRPr lang="x-none" sz="32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F9AB1D-BB00-4E31-9A86-F512D8D9EB34}"/>
              </a:ext>
            </a:extLst>
          </p:cNvPr>
          <p:cNvSpPr/>
          <p:nvPr/>
        </p:nvSpPr>
        <p:spPr>
          <a:xfrm>
            <a:off x="1593787" y="1374267"/>
            <a:ext cx="10086557" cy="3174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підприємницька діяльність у формі довгострокового ділового співробітництва, в процесі якого велика компанія-франчайзер </a:t>
            </a:r>
            <a:r>
              <a:rPr lang="uk-UA" sz="24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(КТЛ КМР)</a:t>
            </a:r>
            <a: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надає юридичній або фізичній особі </a:t>
            </a:r>
            <a:r>
              <a:rPr lang="uk-UA" sz="24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(здобувачу освіти)</a:t>
            </a:r>
            <a: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франчайзі франшизу на виробництво продукції, торгівлю товарами або надання послуг </a:t>
            </a:r>
            <a:r>
              <a:rPr lang="uk-UA" sz="24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(якість освітніх послуг) </a:t>
            </a:r>
            <a: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своєю торговою маркою на певній конкретній обмеженій території на термін і на умовах, визначених договором франчайзингу </a:t>
            </a:r>
            <a:r>
              <a:rPr lang="uk-UA" sz="24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(2023/2024 навчальний рік)</a:t>
            </a:r>
            <a: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aa-ET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AC2E9A8-D206-4DE9-8E87-872FCCD7C5E3}"/>
              </a:ext>
            </a:extLst>
          </p:cNvPr>
          <p:cNvSpPr/>
          <p:nvPr/>
        </p:nvSpPr>
        <p:spPr>
          <a:xfrm>
            <a:off x="1593787" y="4494205"/>
            <a:ext cx="10340468" cy="2329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 доставки продукції та послуг споживачеві, форма організації і здійснення підприємницької діяльності на основі об’єднання матеріальних, фінансових ресурсів і зусиль різних підприємств;</a:t>
            </a:r>
            <a:endParaRPr lang="uk-UA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 ведення бізнесу;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маркетингова концепція – інноваційний метод розподілу товарів і послуг.</a:t>
            </a:r>
            <a:br>
              <a:rPr lang="uk-UA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aa-ET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33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nivskiy">
            <a:extLst>
              <a:ext uri="{FF2B5EF4-FFF2-40B4-BE49-F238E27FC236}">
                <a16:creationId xmlns:a16="http://schemas.microsoft.com/office/drawing/2014/main" id="{CBA83C22-90EA-4AFD-8F99-B4F6868AAD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8A61B3-7612-466A-ADD5-FC4503CA06B7}"/>
              </a:ext>
            </a:extLst>
          </p:cNvPr>
          <p:cNvSpPr/>
          <p:nvPr/>
        </p:nvSpPr>
        <p:spPr>
          <a:xfrm>
            <a:off x="3056323" y="215277"/>
            <a:ext cx="42931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Порядок денний:</a:t>
            </a:r>
            <a:endParaRPr lang="aa-ET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14E07191-301C-4903-AA9E-18493B35D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33613"/>
              </p:ext>
            </p:extLst>
          </p:nvPr>
        </p:nvGraphicFramePr>
        <p:xfrm>
          <a:off x="2274958" y="1047566"/>
          <a:ext cx="9825306" cy="5641064"/>
        </p:xfrm>
        <a:graphic>
          <a:graphicData uri="http://schemas.openxmlformats.org/drawingml/2006/table">
            <a:tbl>
              <a:tblPr firstRow="1" firstCol="1" bandRow="1"/>
              <a:tblGrid>
                <a:gridCol w="358127">
                  <a:extLst>
                    <a:ext uri="{9D8B030D-6E8A-4147-A177-3AD203B41FA5}">
                      <a16:colId xmlns:a16="http://schemas.microsoft.com/office/drawing/2014/main" val="3340485290"/>
                    </a:ext>
                  </a:extLst>
                </a:gridCol>
                <a:gridCol w="7815932">
                  <a:extLst>
                    <a:ext uri="{9D8B030D-6E8A-4147-A177-3AD203B41FA5}">
                      <a16:colId xmlns:a16="http://schemas.microsoft.com/office/drawing/2014/main" val="2240819215"/>
                    </a:ext>
                  </a:extLst>
                </a:gridCol>
                <a:gridCol w="1651247">
                  <a:extLst>
                    <a:ext uri="{9D8B030D-6E8A-4147-A177-3AD203B41FA5}">
                      <a16:colId xmlns:a16="http://schemas.microsoft.com/office/drawing/2014/main" val="589236965"/>
                    </a:ext>
                  </a:extLst>
                </a:gridCol>
              </a:tblGrid>
              <a:tr h="349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Виконання доручень педагогічної ради, протокол №1 від 30.08.2022 року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Гавдан А.М.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522137"/>
                  </a:ext>
                </a:extLst>
              </a:tr>
              <a:tr h="3284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i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Панельна дискусія.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Школо, ми разом! Стратегія розвитку як складова управління КТЛ КМР. Автономія і якість освіти.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Гавдан А.М.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847778"/>
                  </a:ext>
                </a:extLst>
              </a:tr>
              <a:tr h="337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Моніторинг якості освітніх послуг - компетентнісний підхід до оцінювання, динаміка змін результатів навчання здобувачів освіти як інструмент для побудови індивідуальної освітньої траєкторії.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Береза І.В.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894510"/>
                  </a:ext>
                </a:extLst>
              </a:tr>
              <a:tr h="3817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Інноваційна діяльність педагога: від теорії до успіху. Аналіз науково-дослідницької діяльності педагога з учнями через призму творчої обдарованості, «Інтелектуалів Криворіжжя»  та ДВ МАН України.</a:t>
                      </a:r>
                      <a:endParaRPr lang="aa-ET" sz="175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Грошева О.В.</a:t>
                      </a:r>
                      <a:endParaRPr lang="aa-ET" sz="175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4987261"/>
                  </a:ext>
                </a:extLst>
              </a:tr>
              <a:tr h="3817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Оцінювання якості освітніх і управлінських процесів 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вироблення рекомендацій щодо вдосконалення діяльності закладу освіти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забезпечення якості освіти 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2023/2024 н.р.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Визначення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сильних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слабких сторін 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SWOT-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аналіз.  Готовність педагогів 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умовах воєнного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стану 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нових підходів до навчання, швидких 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ефективних рішень, інноваційних форм організації освітнього процесу, адаптованих </a:t>
                      </a:r>
                      <a:r>
                        <a:rPr lang="ru-RU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умов </a:t>
                      </a: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сьогодення. впровадження експериментальної роботи (за наслідками анкетування).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Сірант Л.І.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Моісеєва Ю.В.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Козаченко С.Я.</a:t>
                      </a:r>
                      <a:endParaRPr lang="aa-ET" sz="175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3858574"/>
                  </a:ext>
                </a:extLst>
              </a:tr>
              <a:tr h="3817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Безпечне освітнє середовище як необхідна умова соціалізації і самореалізації дитини. Педагогіка партнерства — сучасний тип взаємодії між учасниками освітнього процесу.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Даценко А.С.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Литвиненко Н.М.</a:t>
                      </a:r>
                      <a:endParaRPr lang="aa-ET" sz="175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2723188"/>
                  </a:ext>
                </a:extLst>
              </a:tr>
              <a:tr h="3817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aa-ET" sz="175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Затвердження нормативних документів, які регламентують діяльність Криворізького Тернівського ліцею КМР у 2023/2024 н.р.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75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Адміністрація</a:t>
                      </a:r>
                      <a:endParaRPr lang="aa-ET" sz="175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682619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5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C9C45-5498-884F-B1E1-489210D4F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168" y="240710"/>
            <a:ext cx="6922044" cy="16416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uk-UA" dirty="0"/>
              <a:t>Стратегія розвитку як складова управління КТЛ КМР. Автономія і якість освіти</a:t>
            </a:r>
            <a:r>
              <a:rPr lang="ru-RU" dirty="0"/>
              <a:t>.</a:t>
            </a:r>
            <a:endParaRPr lang="x-none" dirty="0"/>
          </a:p>
        </p:txBody>
      </p:sp>
      <p:grpSp>
        <p:nvGrpSpPr>
          <p:cNvPr id="63" name="组合 43">
            <a:extLst>
              <a:ext uri="{FF2B5EF4-FFF2-40B4-BE49-F238E27FC236}">
                <a16:creationId xmlns:a16="http://schemas.microsoft.com/office/drawing/2014/main" id="{B29E5567-C76F-3C45-8557-7FFE041FE30F}"/>
              </a:ext>
            </a:extLst>
          </p:cNvPr>
          <p:cNvGrpSpPr/>
          <p:nvPr/>
        </p:nvGrpSpPr>
        <p:grpSpPr>
          <a:xfrm>
            <a:off x="4679824" y="2788828"/>
            <a:ext cx="3329201" cy="3327668"/>
            <a:chOff x="3347856" y="1888809"/>
            <a:chExt cx="2663825" cy="2662237"/>
          </a:xfrm>
          <a:solidFill>
            <a:schemeClr val="bg1">
              <a:lumMod val="95000"/>
            </a:schemeClr>
          </a:solidFill>
        </p:grpSpPr>
        <p:sp>
          <p:nvSpPr>
            <p:cNvPr id="64" name="Freeform 9">
              <a:extLst>
                <a:ext uri="{FF2B5EF4-FFF2-40B4-BE49-F238E27FC236}">
                  <a16:creationId xmlns:a16="http://schemas.microsoft.com/office/drawing/2014/main" id="{81FDF239-07A1-0149-8D22-FD607EDC3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856" y="1888809"/>
              <a:ext cx="2663825" cy="2662237"/>
            </a:xfrm>
            <a:custGeom>
              <a:avLst/>
              <a:gdLst>
                <a:gd name="T0" fmla="*/ 0 w 986"/>
                <a:gd name="T1" fmla="*/ 817 h 986"/>
                <a:gd name="T2" fmla="*/ 75 w 986"/>
                <a:gd name="T3" fmla="*/ 741 h 986"/>
                <a:gd name="T4" fmla="*/ 741 w 986"/>
                <a:gd name="T5" fmla="*/ 741 h 986"/>
                <a:gd name="T6" fmla="*/ 741 w 986"/>
                <a:gd name="T7" fmla="*/ 75 h 986"/>
                <a:gd name="T8" fmla="*/ 817 w 986"/>
                <a:gd name="T9" fmla="*/ 0 h 986"/>
                <a:gd name="T10" fmla="*/ 986 w 986"/>
                <a:gd name="T11" fmla="*/ 408 h 986"/>
                <a:gd name="T12" fmla="*/ 817 w 986"/>
                <a:gd name="T13" fmla="*/ 817 h 986"/>
                <a:gd name="T14" fmla="*/ 408 w 986"/>
                <a:gd name="T15" fmla="*/ 986 h 986"/>
                <a:gd name="T16" fmla="*/ 0 w 986"/>
                <a:gd name="T17" fmla="*/ 81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6" h="986">
                  <a:moveTo>
                    <a:pt x="0" y="817"/>
                  </a:moveTo>
                  <a:cubicBezTo>
                    <a:pt x="75" y="741"/>
                    <a:pt x="75" y="741"/>
                    <a:pt x="75" y="741"/>
                  </a:cubicBezTo>
                  <a:cubicBezTo>
                    <a:pt x="259" y="925"/>
                    <a:pt x="558" y="925"/>
                    <a:pt x="741" y="741"/>
                  </a:cubicBezTo>
                  <a:cubicBezTo>
                    <a:pt x="925" y="558"/>
                    <a:pt x="925" y="259"/>
                    <a:pt x="741" y="75"/>
                  </a:cubicBezTo>
                  <a:cubicBezTo>
                    <a:pt x="817" y="0"/>
                    <a:pt x="817" y="0"/>
                    <a:pt x="817" y="0"/>
                  </a:cubicBezTo>
                  <a:cubicBezTo>
                    <a:pt x="926" y="109"/>
                    <a:pt x="986" y="254"/>
                    <a:pt x="986" y="408"/>
                  </a:cubicBezTo>
                  <a:cubicBezTo>
                    <a:pt x="986" y="563"/>
                    <a:pt x="926" y="708"/>
                    <a:pt x="817" y="817"/>
                  </a:cubicBezTo>
                  <a:cubicBezTo>
                    <a:pt x="708" y="926"/>
                    <a:pt x="563" y="986"/>
                    <a:pt x="408" y="986"/>
                  </a:cubicBezTo>
                  <a:cubicBezTo>
                    <a:pt x="254" y="986"/>
                    <a:pt x="109" y="926"/>
                    <a:pt x="0" y="8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5" name="TextBox 144">
              <a:extLst>
                <a:ext uri="{FF2B5EF4-FFF2-40B4-BE49-F238E27FC236}">
                  <a16:creationId xmlns:a16="http://schemas.microsoft.com/office/drawing/2014/main" id="{5E8D21F1-AD54-5249-BC42-0D5BA840E086}"/>
                </a:ext>
              </a:extLst>
            </p:cNvPr>
            <p:cNvSpPr txBox="1"/>
            <p:nvPr/>
          </p:nvSpPr>
          <p:spPr>
            <a:xfrm>
              <a:off x="5215273" y="3837624"/>
              <a:ext cx="311934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A</a:t>
              </a:r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9" name="组合 49">
            <a:extLst>
              <a:ext uri="{FF2B5EF4-FFF2-40B4-BE49-F238E27FC236}">
                <a16:creationId xmlns:a16="http://schemas.microsoft.com/office/drawing/2014/main" id="{6295011B-D86F-7246-9606-05CFAC330370}"/>
              </a:ext>
            </a:extLst>
          </p:cNvPr>
          <p:cNvGrpSpPr/>
          <p:nvPr/>
        </p:nvGrpSpPr>
        <p:grpSpPr>
          <a:xfrm>
            <a:off x="5165907" y="3265063"/>
            <a:ext cx="1414613" cy="1414803"/>
            <a:chOff x="3736793" y="2269809"/>
            <a:chExt cx="1131888" cy="1131887"/>
          </a:xfrm>
          <a:solidFill>
            <a:schemeClr val="bg1">
              <a:lumMod val="95000"/>
            </a:schemeClr>
          </a:solidFill>
        </p:grpSpPr>
        <p:sp>
          <p:nvSpPr>
            <p:cNvPr id="70" name="Freeform 6">
              <a:extLst>
                <a:ext uri="{FF2B5EF4-FFF2-40B4-BE49-F238E27FC236}">
                  <a16:creationId xmlns:a16="http://schemas.microsoft.com/office/drawing/2014/main" id="{60DDDB96-D0E4-784E-BA45-7297C52B3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793" y="2269809"/>
              <a:ext cx="1131888" cy="1131887"/>
            </a:xfrm>
            <a:custGeom>
              <a:avLst/>
              <a:gdLst>
                <a:gd name="T0" fmla="*/ 91 w 419"/>
                <a:gd name="T1" fmla="*/ 419 h 419"/>
                <a:gd name="T2" fmla="*/ 91 w 419"/>
                <a:gd name="T3" fmla="*/ 91 h 419"/>
                <a:gd name="T4" fmla="*/ 419 w 419"/>
                <a:gd name="T5" fmla="*/ 91 h 419"/>
                <a:gd name="T6" fmla="*/ 344 w 419"/>
                <a:gd name="T7" fmla="*/ 166 h 419"/>
                <a:gd name="T8" fmla="*/ 167 w 419"/>
                <a:gd name="T9" fmla="*/ 166 h 419"/>
                <a:gd name="T10" fmla="*/ 167 w 419"/>
                <a:gd name="T11" fmla="*/ 343 h 419"/>
                <a:gd name="T12" fmla="*/ 91 w 419"/>
                <a:gd name="T13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9" h="419">
                  <a:moveTo>
                    <a:pt x="91" y="419"/>
                  </a:moveTo>
                  <a:cubicBezTo>
                    <a:pt x="0" y="329"/>
                    <a:pt x="0" y="181"/>
                    <a:pt x="91" y="91"/>
                  </a:cubicBezTo>
                  <a:cubicBezTo>
                    <a:pt x="181" y="0"/>
                    <a:pt x="329" y="0"/>
                    <a:pt x="419" y="91"/>
                  </a:cubicBezTo>
                  <a:cubicBezTo>
                    <a:pt x="344" y="166"/>
                    <a:pt x="344" y="166"/>
                    <a:pt x="344" y="166"/>
                  </a:cubicBezTo>
                  <a:cubicBezTo>
                    <a:pt x="295" y="117"/>
                    <a:pt x="215" y="117"/>
                    <a:pt x="167" y="166"/>
                  </a:cubicBezTo>
                  <a:cubicBezTo>
                    <a:pt x="118" y="215"/>
                    <a:pt x="118" y="295"/>
                    <a:pt x="167" y="343"/>
                  </a:cubicBezTo>
                  <a:lnTo>
                    <a:pt x="91" y="41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1" name="TextBox 150">
              <a:extLst>
                <a:ext uri="{FF2B5EF4-FFF2-40B4-BE49-F238E27FC236}">
                  <a16:creationId xmlns:a16="http://schemas.microsoft.com/office/drawing/2014/main" id="{AD9AF58B-7D31-7449-9000-D39005200554}"/>
                </a:ext>
              </a:extLst>
            </p:cNvPr>
            <p:cNvSpPr txBox="1"/>
            <p:nvPr/>
          </p:nvSpPr>
          <p:spPr>
            <a:xfrm>
              <a:off x="4013937" y="2370026"/>
              <a:ext cx="309369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C</a:t>
              </a:r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76" name="Freeform 28">
            <a:extLst>
              <a:ext uri="{FF2B5EF4-FFF2-40B4-BE49-F238E27FC236}">
                <a16:creationId xmlns:a16="http://schemas.microsoft.com/office/drawing/2014/main" id="{7888690A-0DFD-E146-8127-173F51CAC4C4}"/>
              </a:ext>
            </a:extLst>
          </p:cNvPr>
          <p:cNvSpPr>
            <a:spLocks noEditPoints="1"/>
          </p:cNvSpPr>
          <p:nvPr/>
        </p:nvSpPr>
        <p:spPr bwMode="auto">
          <a:xfrm>
            <a:off x="8081179" y="4668953"/>
            <a:ext cx="319496" cy="480201"/>
          </a:xfrm>
          <a:custGeom>
            <a:avLst/>
            <a:gdLst>
              <a:gd name="T0" fmla="*/ 83 w 103"/>
              <a:gd name="T1" fmla="*/ 52 h 155"/>
              <a:gd name="T2" fmla="*/ 83 w 103"/>
              <a:gd name="T3" fmla="*/ 52 h 155"/>
              <a:gd name="T4" fmla="*/ 87 w 103"/>
              <a:gd name="T5" fmla="*/ 36 h 155"/>
              <a:gd name="T6" fmla="*/ 52 w 103"/>
              <a:gd name="T7" fmla="*/ 0 h 155"/>
              <a:gd name="T8" fmla="*/ 32 w 103"/>
              <a:gd name="T9" fmla="*/ 6 h 155"/>
              <a:gd name="T10" fmla="*/ 28 w 103"/>
              <a:gd name="T11" fmla="*/ 10 h 155"/>
              <a:gd name="T12" fmla="*/ 27 w 103"/>
              <a:gd name="T13" fmla="*/ 10 h 155"/>
              <a:gd name="T14" fmla="*/ 17 w 103"/>
              <a:gd name="T15" fmla="*/ 36 h 155"/>
              <a:gd name="T16" fmla="*/ 17 w 103"/>
              <a:gd name="T17" fmla="*/ 36 h 155"/>
              <a:gd name="T18" fmla="*/ 17 w 103"/>
              <a:gd name="T19" fmla="*/ 38 h 155"/>
              <a:gd name="T20" fmla="*/ 17 w 103"/>
              <a:gd name="T21" fmla="*/ 40 h 155"/>
              <a:gd name="T22" fmla="*/ 17 w 103"/>
              <a:gd name="T23" fmla="*/ 40 h 155"/>
              <a:gd name="T24" fmla="*/ 21 w 103"/>
              <a:gd name="T25" fmla="*/ 52 h 155"/>
              <a:gd name="T26" fmla="*/ 20 w 103"/>
              <a:gd name="T27" fmla="*/ 52 h 155"/>
              <a:gd name="T28" fmla="*/ 9 w 103"/>
              <a:gd name="T29" fmla="*/ 55 h 155"/>
              <a:gd name="T30" fmla="*/ 0 w 103"/>
              <a:gd name="T31" fmla="*/ 72 h 155"/>
              <a:gd name="T32" fmla="*/ 0 w 103"/>
              <a:gd name="T33" fmla="*/ 107 h 155"/>
              <a:gd name="T34" fmla="*/ 0 w 103"/>
              <a:gd name="T35" fmla="*/ 112 h 155"/>
              <a:gd name="T36" fmla="*/ 0 w 103"/>
              <a:gd name="T37" fmla="*/ 135 h 155"/>
              <a:gd name="T38" fmla="*/ 20 w 103"/>
              <a:gd name="T39" fmla="*/ 155 h 155"/>
              <a:gd name="T40" fmla="*/ 83 w 103"/>
              <a:gd name="T41" fmla="*/ 155 h 155"/>
              <a:gd name="T42" fmla="*/ 103 w 103"/>
              <a:gd name="T43" fmla="*/ 135 h 155"/>
              <a:gd name="T44" fmla="*/ 103 w 103"/>
              <a:gd name="T45" fmla="*/ 72 h 155"/>
              <a:gd name="T46" fmla="*/ 83 w 103"/>
              <a:gd name="T47" fmla="*/ 52 h 155"/>
              <a:gd name="T48" fmla="*/ 82 w 103"/>
              <a:gd name="T49" fmla="*/ 36 h 155"/>
              <a:gd name="T50" fmla="*/ 81 w 103"/>
              <a:gd name="T51" fmla="*/ 45 h 155"/>
              <a:gd name="T52" fmla="*/ 81 w 103"/>
              <a:gd name="T53" fmla="*/ 45 h 155"/>
              <a:gd name="T54" fmla="*/ 79 w 103"/>
              <a:gd name="T55" fmla="*/ 48 h 155"/>
              <a:gd name="T56" fmla="*/ 79 w 103"/>
              <a:gd name="T57" fmla="*/ 49 h 155"/>
              <a:gd name="T58" fmla="*/ 78 w 103"/>
              <a:gd name="T59" fmla="*/ 50 h 155"/>
              <a:gd name="T60" fmla="*/ 61 w 103"/>
              <a:gd name="T61" fmla="*/ 64 h 155"/>
              <a:gd name="T62" fmla="*/ 67 w 103"/>
              <a:gd name="T63" fmla="*/ 64 h 155"/>
              <a:gd name="T64" fmla="*/ 59 w 103"/>
              <a:gd name="T65" fmla="*/ 102 h 155"/>
              <a:gd name="T66" fmla="*/ 57 w 103"/>
              <a:gd name="T67" fmla="*/ 112 h 155"/>
              <a:gd name="T68" fmla="*/ 54 w 103"/>
              <a:gd name="T69" fmla="*/ 95 h 155"/>
              <a:gd name="T70" fmla="*/ 52 w 103"/>
              <a:gd name="T71" fmla="*/ 78 h 155"/>
              <a:gd name="T72" fmla="*/ 55 w 103"/>
              <a:gd name="T73" fmla="*/ 73 h 155"/>
              <a:gd name="T74" fmla="*/ 59 w 103"/>
              <a:gd name="T75" fmla="*/ 66 h 155"/>
              <a:gd name="T76" fmla="*/ 44 w 103"/>
              <a:gd name="T77" fmla="*/ 66 h 155"/>
              <a:gd name="T78" fmla="*/ 46 w 103"/>
              <a:gd name="T79" fmla="*/ 69 h 155"/>
              <a:gd name="T80" fmla="*/ 52 w 103"/>
              <a:gd name="T81" fmla="*/ 78 h 155"/>
              <a:gd name="T82" fmla="*/ 47 w 103"/>
              <a:gd name="T83" fmla="*/ 112 h 155"/>
              <a:gd name="T84" fmla="*/ 37 w 103"/>
              <a:gd name="T85" fmla="*/ 64 h 155"/>
              <a:gd name="T86" fmla="*/ 42 w 103"/>
              <a:gd name="T87" fmla="*/ 64 h 155"/>
              <a:gd name="T88" fmla="*/ 34 w 103"/>
              <a:gd name="T89" fmla="*/ 60 h 155"/>
              <a:gd name="T90" fmla="*/ 27 w 103"/>
              <a:gd name="T91" fmla="*/ 53 h 155"/>
              <a:gd name="T92" fmla="*/ 21 w 103"/>
              <a:gd name="T93" fmla="*/ 36 h 155"/>
              <a:gd name="T94" fmla="*/ 29 w 103"/>
              <a:gd name="T95" fmla="*/ 16 h 155"/>
              <a:gd name="T96" fmla="*/ 52 w 103"/>
              <a:gd name="T97" fmla="*/ 5 h 155"/>
              <a:gd name="T98" fmla="*/ 80 w 103"/>
              <a:gd name="T99" fmla="*/ 26 h 155"/>
              <a:gd name="T100" fmla="*/ 81 w 103"/>
              <a:gd name="T101" fmla="*/ 28 h 155"/>
              <a:gd name="T102" fmla="*/ 82 w 103"/>
              <a:gd name="T103" fmla="*/ 31 h 155"/>
              <a:gd name="T104" fmla="*/ 82 w 103"/>
              <a:gd name="T105" fmla="*/ 36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3" h="155">
                <a:moveTo>
                  <a:pt x="83" y="52"/>
                </a:moveTo>
                <a:cubicBezTo>
                  <a:pt x="83" y="52"/>
                  <a:pt x="83" y="52"/>
                  <a:pt x="83" y="52"/>
                </a:cubicBezTo>
                <a:cubicBezTo>
                  <a:pt x="85" y="47"/>
                  <a:pt x="87" y="41"/>
                  <a:pt x="87" y="36"/>
                </a:cubicBezTo>
                <a:cubicBezTo>
                  <a:pt x="87" y="16"/>
                  <a:pt x="71" y="0"/>
                  <a:pt x="52" y="0"/>
                </a:cubicBezTo>
                <a:cubicBezTo>
                  <a:pt x="45" y="0"/>
                  <a:pt x="38" y="3"/>
                  <a:pt x="32" y="6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1" y="17"/>
                  <a:pt x="17" y="26"/>
                  <a:pt x="17" y="36"/>
                </a:cubicBezTo>
                <a:cubicBezTo>
                  <a:pt x="17" y="36"/>
                  <a:pt x="17" y="36"/>
                  <a:pt x="17" y="36"/>
                </a:cubicBezTo>
                <a:cubicBezTo>
                  <a:pt x="17" y="36"/>
                  <a:pt x="17" y="37"/>
                  <a:pt x="17" y="38"/>
                </a:cubicBezTo>
                <a:cubicBezTo>
                  <a:pt x="17" y="38"/>
                  <a:pt x="17" y="39"/>
                  <a:pt x="17" y="40"/>
                </a:cubicBezTo>
                <a:cubicBezTo>
                  <a:pt x="17" y="40"/>
                  <a:pt x="17" y="40"/>
                  <a:pt x="17" y="40"/>
                </a:cubicBezTo>
                <a:cubicBezTo>
                  <a:pt x="17" y="44"/>
                  <a:pt x="19" y="48"/>
                  <a:pt x="21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16" y="52"/>
                  <a:pt x="12" y="53"/>
                  <a:pt x="9" y="55"/>
                </a:cubicBezTo>
                <a:cubicBezTo>
                  <a:pt x="4" y="59"/>
                  <a:pt x="0" y="65"/>
                  <a:pt x="0" y="72"/>
                </a:cubicBezTo>
                <a:cubicBezTo>
                  <a:pt x="0" y="107"/>
                  <a:pt x="0" y="107"/>
                  <a:pt x="0" y="10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46"/>
                  <a:pt x="9" y="155"/>
                  <a:pt x="20" y="155"/>
                </a:cubicBezTo>
                <a:cubicBezTo>
                  <a:pt x="83" y="155"/>
                  <a:pt x="83" y="155"/>
                  <a:pt x="83" y="155"/>
                </a:cubicBezTo>
                <a:cubicBezTo>
                  <a:pt x="94" y="155"/>
                  <a:pt x="103" y="146"/>
                  <a:pt x="103" y="135"/>
                </a:cubicBezTo>
                <a:cubicBezTo>
                  <a:pt x="103" y="72"/>
                  <a:pt x="103" y="72"/>
                  <a:pt x="103" y="72"/>
                </a:cubicBezTo>
                <a:cubicBezTo>
                  <a:pt x="103" y="61"/>
                  <a:pt x="94" y="52"/>
                  <a:pt x="83" y="52"/>
                </a:cubicBezTo>
                <a:close/>
                <a:moveTo>
                  <a:pt x="82" y="36"/>
                </a:moveTo>
                <a:cubicBezTo>
                  <a:pt x="82" y="39"/>
                  <a:pt x="82" y="42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80" y="46"/>
                  <a:pt x="80" y="47"/>
                  <a:pt x="79" y="48"/>
                </a:cubicBezTo>
                <a:cubicBezTo>
                  <a:pt x="79" y="48"/>
                  <a:pt x="79" y="49"/>
                  <a:pt x="79" y="49"/>
                </a:cubicBezTo>
                <a:cubicBezTo>
                  <a:pt x="79" y="50"/>
                  <a:pt x="78" y="50"/>
                  <a:pt x="78" y="50"/>
                </a:cubicBezTo>
                <a:cubicBezTo>
                  <a:pt x="75" y="57"/>
                  <a:pt x="69" y="62"/>
                  <a:pt x="61" y="64"/>
                </a:cubicBezTo>
                <a:cubicBezTo>
                  <a:pt x="67" y="64"/>
                  <a:pt x="67" y="64"/>
                  <a:pt x="67" y="64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4" y="95"/>
                  <a:pt x="54" y="95"/>
                  <a:pt x="54" y="95"/>
                </a:cubicBezTo>
                <a:cubicBezTo>
                  <a:pt x="52" y="78"/>
                  <a:pt x="52" y="78"/>
                  <a:pt x="52" y="78"/>
                </a:cubicBezTo>
                <a:cubicBezTo>
                  <a:pt x="55" y="73"/>
                  <a:pt x="55" y="73"/>
                  <a:pt x="55" y="73"/>
                </a:cubicBezTo>
                <a:cubicBezTo>
                  <a:pt x="59" y="66"/>
                  <a:pt x="59" y="66"/>
                  <a:pt x="59" y="66"/>
                </a:cubicBezTo>
                <a:cubicBezTo>
                  <a:pt x="44" y="66"/>
                  <a:pt x="44" y="66"/>
                  <a:pt x="44" y="66"/>
                </a:cubicBezTo>
                <a:cubicBezTo>
                  <a:pt x="46" y="69"/>
                  <a:pt x="46" y="69"/>
                  <a:pt x="46" y="69"/>
                </a:cubicBezTo>
                <a:cubicBezTo>
                  <a:pt x="52" y="78"/>
                  <a:pt x="52" y="78"/>
                  <a:pt x="52" y="78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37" y="64"/>
                  <a:pt x="37" y="64"/>
                  <a:pt x="37" y="64"/>
                </a:cubicBezTo>
                <a:cubicBezTo>
                  <a:pt x="42" y="64"/>
                  <a:pt x="42" y="64"/>
                  <a:pt x="42" y="64"/>
                </a:cubicBezTo>
                <a:cubicBezTo>
                  <a:pt x="39" y="63"/>
                  <a:pt x="36" y="62"/>
                  <a:pt x="34" y="60"/>
                </a:cubicBezTo>
                <a:cubicBezTo>
                  <a:pt x="31" y="58"/>
                  <a:pt x="29" y="56"/>
                  <a:pt x="27" y="53"/>
                </a:cubicBezTo>
                <a:cubicBezTo>
                  <a:pt x="23" y="48"/>
                  <a:pt x="21" y="42"/>
                  <a:pt x="21" y="36"/>
                </a:cubicBezTo>
                <a:cubicBezTo>
                  <a:pt x="21" y="28"/>
                  <a:pt x="24" y="21"/>
                  <a:pt x="29" y="16"/>
                </a:cubicBezTo>
                <a:cubicBezTo>
                  <a:pt x="34" y="9"/>
                  <a:pt x="42" y="5"/>
                  <a:pt x="52" y="5"/>
                </a:cubicBezTo>
                <a:cubicBezTo>
                  <a:pt x="65" y="5"/>
                  <a:pt x="76" y="14"/>
                  <a:pt x="80" y="26"/>
                </a:cubicBezTo>
                <a:cubicBezTo>
                  <a:pt x="81" y="27"/>
                  <a:pt x="81" y="27"/>
                  <a:pt x="81" y="28"/>
                </a:cubicBezTo>
                <a:cubicBezTo>
                  <a:pt x="81" y="29"/>
                  <a:pt x="81" y="30"/>
                  <a:pt x="82" y="31"/>
                </a:cubicBezTo>
                <a:cubicBezTo>
                  <a:pt x="82" y="32"/>
                  <a:pt x="82" y="34"/>
                  <a:pt x="82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77" name="组合 57">
            <a:extLst>
              <a:ext uri="{FF2B5EF4-FFF2-40B4-BE49-F238E27FC236}">
                <a16:creationId xmlns:a16="http://schemas.microsoft.com/office/drawing/2014/main" id="{B5F4B809-DEC2-7C4A-BFD4-28E64DC16D4E}"/>
              </a:ext>
            </a:extLst>
          </p:cNvPr>
          <p:cNvGrpSpPr/>
          <p:nvPr/>
        </p:nvGrpSpPr>
        <p:grpSpPr>
          <a:xfrm rot="2700000">
            <a:off x="8146760" y="4734235"/>
            <a:ext cx="2589456" cy="722758"/>
            <a:chOff x="6274032" y="1920736"/>
            <a:chExt cx="2071645" cy="578307"/>
          </a:xfrm>
        </p:grpSpPr>
        <p:sp>
          <p:nvSpPr>
            <p:cNvPr id="78" name="TextBox 110">
              <a:extLst>
                <a:ext uri="{FF2B5EF4-FFF2-40B4-BE49-F238E27FC236}">
                  <a16:creationId xmlns:a16="http://schemas.microsoft.com/office/drawing/2014/main" id="{A8A11F64-DF85-904E-AC63-52FFCA3E81CC}"/>
                </a:ext>
              </a:extLst>
            </p:cNvPr>
            <p:cNvSpPr txBox="1"/>
            <p:nvPr/>
          </p:nvSpPr>
          <p:spPr>
            <a:xfrm>
              <a:off x="6274032" y="1974500"/>
              <a:ext cx="2071645" cy="524543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>
              <a:defPPr>
                <a:defRPr lang="zh-CN"/>
              </a:defPPr>
              <a:lvl1pPr defTabSz="1219170">
                <a:spcBef>
                  <a:spcPct val="20000"/>
                </a:spcBef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uk-UA" altLang="zh-CN" sz="1800" dirty="0">
                  <a:solidFill>
                    <a:schemeClr val="bg1"/>
                  </a:solidFill>
                </a:rPr>
                <a:t>Маю освітню</a:t>
              </a:r>
            </a:p>
            <a:p>
              <a:pPr algn="ctr"/>
              <a:r>
                <a:rPr lang="uk-UA" altLang="zh-CN" sz="1800" dirty="0">
                  <a:solidFill>
                    <a:schemeClr val="bg1"/>
                  </a:solidFill>
                </a:rPr>
                <a:t> ідею на мільйон</a:t>
              </a:r>
              <a:r>
                <a:rPr lang="en-US" altLang="zh-CN" sz="1600" dirty="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80" name="直接连接符 87">
              <a:extLst>
                <a:ext uri="{FF2B5EF4-FFF2-40B4-BE49-F238E27FC236}">
                  <a16:creationId xmlns:a16="http://schemas.microsoft.com/office/drawing/2014/main" id="{E2BE165C-3B2B-9F44-A263-B49F54E23018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任意多边形 88">
            <a:extLst>
              <a:ext uri="{FF2B5EF4-FFF2-40B4-BE49-F238E27FC236}">
                <a16:creationId xmlns:a16="http://schemas.microsoft.com/office/drawing/2014/main" id="{752FACCB-9D23-1843-8E23-78124F0E4C1C}"/>
              </a:ext>
            </a:extLst>
          </p:cNvPr>
          <p:cNvSpPr/>
          <p:nvPr/>
        </p:nvSpPr>
        <p:spPr>
          <a:xfrm>
            <a:off x="7366602" y="3659708"/>
            <a:ext cx="1632572" cy="1650936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82" name="组合 89">
            <a:extLst>
              <a:ext uri="{FF2B5EF4-FFF2-40B4-BE49-F238E27FC236}">
                <a16:creationId xmlns:a16="http://schemas.microsoft.com/office/drawing/2014/main" id="{06AC378D-3E30-B14B-BB76-60F80E355D12}"/>
              </a:ext>
            </a:extLst>
          </p:cNvPr>
          <p:cNvGrpSpPr/>
          <p:nvPr/>
        </p:nvGrpSpPr>
        <p:grpSpPr>
          <a:xfrm>
            <a:off x="3957635" y="3455559"/>
            <a:ext cx="400773" cy="343285"/>
            <a:chOff x="2541588" y="2027238"/>
            <a:chExt cx="320675" cy="274638"/>
          </a:xfrm>
          <a:solidFill>
            <a:schemeClr val="bg1"/>
          </a:solidFill>
        </p:grpSpPr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15D276F7-D552-3D48-8A1B-0E32F8F94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88" y="2027238"/>
              <a:ext cx="320675" cy="274638"/>
            </a:xfrm>
            <a:custGeom>
              <a:avLst/>
              <a:gdLst>
                <a:gd name="T0" fmla="*/ 14 w 202"/>
                <a:gd name="T1" fmla="*/ 157 h 173"/>
                <a:gd name="T2" fmla="*/ 14 w 202"/>
                <a:gd name="T3" fmla="*/ 0 h 173"/>
                <a:gd name="T4" fmla="*/ 0 w 202"/>
                <a:gd name="T5" fmla="*/ 0 h 173"/>
                <a:gd name="T6" fmla="*/ 0 w 202"/>
                <a:gd name="T7" fmla="*/ 173 h 173"/>
                <a:gd name="T8" fmla="*/ 202 w 202"/>
                <a:gd name="T9" fmla="*/ 173 h 173"/>
                <a:gd name="T10" fmla="*/ 202 w 202"/>
                <a:gd name="T11" fmla="*/ 157 h 173"/>
                <a:gd name="T12" fmla="*/ 14 w 202"/>
                <a:gd name="T13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" h="173">
                  <a:moveTo>
                    <a:pt x="14" y="157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73"/>
                  </a:lnTo>
                  <a:lnTo>
                    <a:pt x="202" y="173"/>
                  </a:lnTo>
                  <a:lnTo>
                    <a:pt x="202" y="157"/>
                  </a:lnTo>
                  <a:lnTo>
                    <a:pt x="14" y="15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607A2842-CF00-BF4F-AE6C-935D9C9A2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625" y="2106613"/>
              <a:ext cx="242887" cy="153988"/>
            </a:xfrm>
            <a:custGeom>
              <a:avLst/>
              <a:gdLst>
                <a:gd name="T0" fmla="*/ 45 w 153"/>
                <a:gd name="T1" fmla="*/ 49 h 97"/>
                <a:gd name="T2" fmla="*/ 71 w 153"/>
                <a:gd name="T3" fmla="*/ 68 h 97"/>
                <a:gd name="T4" fmla="*/ 127 w 153"/>
                <a:gd name="T5" fmla="*/ 28 h 97"/>
                <a:gd name="T6" fmla="*/ 135 w 153"/>
                <a:gd name="T7" fmla="*/ 38 h 97"/>
                <a:gd name="T8" fmla="*/ 153 w 153"/>
                <a:gd name="T9" fmla="*/ 0 h 97"/>
                <a:gd name="T10" fmla="*/ 111 w 153"/>
                <a:gd name="T11" fmla="*/ 4 h 97"/>
                <a:gd name="T12" fmla="*/ 120 w 153"/>
                <a:gd name="T13" fmla="*/ 16 h 97"/>
                <a:gd name="T14" fmla="*/ 71 w 153"/>
                <a:gd name="T15" fmla="*/ 50 h 97"/>
                <a:gd name="T16" fmla="*/ 43 w 153"/>
                <a:gd name="T17" fmla="*/ 28 h 97"/>
                <a:gd name="T18" fmla="*/ 0 w 153"/>
                <a:gd name="T19" fmla="*/ 88 h 97"/>
                <a:gd name="T20" fmla="*/ 12 w 153"/>
                <a:gd name="T21" fmla="*/ 97 h 97"/>
                <a:gd name="T22" fmla="*/ 45 w 153"/>
                <a:gd name="T23" fmla="*/ 4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3" h="97">
                  <a:moveTo>
                    <a:pt x="45" y="49"/>
                  </a:moveTo>
                  <a:lnTo>
                    <a:pt x="71" y="68"/>
                  </a:lnTo>
                  <a:lnTo>
                    <a:pt x="127" y="28"/>
                  </a:lnTo>
                  <a:lnTo>
                    <a:pt x="135" y="38"/>
                  </a:lnTo>
                  <a:lnTo>
                    <a:pt x="153" y="0"/>
                  </a:lnTo>
                  <a:lnTo>
                    <a:pt x="111" y="4"/>
                  </a:lnTo>
                  <a:lnTo>
                    <a:pt x="120" y="16"/>
                  </a:lnTo>
                  <a:lnTo>
                    <a:pt x="71" y="50"/>
                  </a:lnTo>
                  <a:lnTo>
                    <a:pt x="43" y="28"/>
                  </a:lnTo>
                  <a:lnTo>
                    <a:pt x="0" y="88"/>
                  </a:lnTo>
                  <a:lnTo>
                    <a:pt x="12" y="97"/>
                  </a:lnTo>
                  <a:lnTo>
                    <a:pt x="45" y="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85" name="组合 92">
            <a:extLst>
              <a:ext uri="{FF2B5EF4-FFF2-40B4-BE49-F238E27FC236}">
                <a16:creationId xmlns:a16="http://schemas.microsoft.com/office/drawing/2014/main" id="{D7F05762-BABC-8147-95DF-5E473A3E8467}"/>
              </a:ext>
            </a:extLst>
          </p:cNvPr>
          <p:cNvGrpSpPr/>
          <p:nvPr/>
        </p:nvGrpSpPr>
        <p:grpSpPr>
          <a:xfrm rot="2700000">
            <a:off x="1402688" y="1993171"/>
            <a:ext cx="2753213" cy="1178020"/>
            <a:chOff x="6222180" y="1601499"/>
            <a:chExt cx="2202654" cy="942581"/>
          </a:xfrm>
        </p:grpSpPr>
        <p:sp>
          <p:nvSpPr>
            <p:cNvPr id="86" name="TextBox 126">
              <a:extLst>
                <a:ext uri="{FF2B5EF4-FFF2-40B4-BE49-F238E27FC236}">
                  <a16:creationId xmlns:a16="http://schemas.microsoft.com/office/drawing/2014/main" id="{1320BDF5-FDCB-C94F-B0FA-00D839A4AFEF}"/>
                </a:ext>
              </a:extLst>
            </p:cNvPr>
            <p:cNvSpPr txBox="1"/>
            <p:nvPr/>
          </p:nvSpPr>
          <p:spPr>
            <a:xfrm>
              <a:off x="6353189" y="2019537"/>
              <a:ext cx="2071645" cy="524543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>
              <a:defPPr>
                <a:defRPr lang="zh-CN"/>
              </a:defPPr>
              <a:lvl1pPr defTabSz="1219170">
                <a:spcBef>
                  <a:spcPct val="20000"/>
                </a:spcBef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uk-UA" altLang="zh-CN" sz="1800" dirty="0">
                  <a:solidFill>
                    <a:schemeClr val="bg1"/>
                  </a:solidFill>
                </a:rPr>
                <a:t>Твою історію</a:t>
              </a:r>
            </a:p>
            <a:p>
              <a:pPr algn="ctr"/>
              <a:r>
                <a:rPr lang="uk-UA" altLang="zh-CN" sz="1800" dirty="0">
                  <a:solidFill>
                    <a:schemeClr val="bg1"/>
                  </a:solidFill>
                </a:rPr>
                <a:t> мають почути</a:t>
              </a:r>
              <a:endParaRPr lang="en-US" altLang="zh-CN" sz="1800" dirty="0">
                <a:solidFill>
                  <a:schemeClr val="bg1"/>
                </a:solidFill>
              </a:endParaRPr>
            </a:p>
          </p:txBody>
        </p:sp>
        <p:sp>
          <p:nvSpPr>
            <p:cNvPr id="87" name="矩形 94">
              <a:extLst>
                <a:ext uri="{FF2B5EF4-FFF2-40B4-BE49-F238E27FC236}">
                  <a16:creationId xmlns:a16="http://schemas.microsoft.com/office/drawing/2014/main" id="{0ABD8C5D-8695-2845-A8B5-C68EFC48A349}"/>
                </a:ext>
              </a:extLst>
            </p:cNvPr>
            <p:cNvSpPr/>
            <p:nvPr/>
          </p:nvSpPr>
          <p:spPr>
            <a:xfrm>
              <a:off x="6222180" y="1601499"/>
              <a:ext cx="2161456" cy="287152"/>
            </a:xfrm>
            <a:prstGeom prst="rect">
              <a:avLst/>
            </a:prstGeom>
          </p:spPr>
          <p:txBody>
            <a:bodyPr vert="horz" wrap="square" lIns="111567" tIns="55783" rIns="111567" bIns="55783" rtlCol="0">
              <a:spAutoFit/>
            </a:bodyPr>
            <a:lstStyle/>
            <a:p>
              <a:pPr algn="r"/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#</a:t>
              </a:r>
              <a:r>
                <a:rPr lang="uk-UA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ВЧИТЕЛІ ВАЖЛИВІ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8" name="直接连接符 95">
              <a:extLst>
                <a:ext uri="{FF2B5EF4-FFF2-40B4-BE49-F238E27FC236}">
                  <a16:creationId xmlns:a16="http://schemas.microsoft.com/office/drawing/2014/main" id="{8C24A585-AF00-254C-9690-E877D382C66C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任意多边形 96">
            <a:extLst>
              <a:ext uri="{FF2B5EF4-FFF2-40B4-BE49-F238E27FC236}">
                <a16:creationId xmlns:a16="http://schemas.microsoft.com/office/drawing/2014/main" id="{4EE07FA7-0A07-7C47-B64B-9403CE24299B}"/>
              </a:ext>
            </a:extLst>
          </p:cNvPr>
          <p:cNvSpPr/>
          <p:nvPr/>
        </p:nvSpPr>
        <p:spPr>
          <a:xfrm>
            <a:off x="4124124" y="2985280"/>
            <a:ext cx="1142800" cy="1142956"/>
          </a:xfrm>
          <a:custGeom>
            <a:avLst/>
            <a:gdLst>
              <a:gd name="connsiteX0" fmla="*/ 914400 w 914400"/>
              <a:gd name="connsiteY0" fmla="*/ 0 h 914400"/>
              <a:gd name="connsiteX1" fmla="*/ 0 w 914400"/>
              <a:gd name="connsiteY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914400">
                <a:moveTo>
                  <a:pt x="914400" y="0"/>
                </a:moveTo>
                <a:lnTo>
                  <a:pt x="0" y="91440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90" name="组合 97">
            <a:extLst>
              <a:ext uri="{FF2B5EF4-FFF2-40B4-BE49-F238E27FC236}">
                <a16:creationId xmlns:a16="http://schemas.microsoft.com/office/drawing/2014/main" id="{43AA84F0-3DEC-7A4E-8DDC-22AA491DFAD0}"/>
              </a:ext>
            </a:extLst>
          </p:cNvPr>
          <p:cNvGrpSpPr/>
          <p:nvPr/>
        </p:nvGrpSpPr>
        <p:grpSpPr>
          <a:xfrm>
            <a:off x="3868354" y="5447794"/>
            <a:ext cx="476167" cy="559572"/>
            <a:chOff x="2635250" y="3875088"/>
            <a:chExt cx="381000" cy="447675"/>
          </a:xfrm>
          <a:solidFill>
            <a:schemeClr val="bg1"/>
          </a:solidFill>
        </p:grpSpPr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6C2FCFC5-E701-4E40-A40F-9484AAD3D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0200" y="3967163"/>
              <a:ext cx="146050" cy="168275"/>
            </a:xfrm>
            <a:custGeom>
              <a:avLst/>
              <a:gdLst>
                <a:gd name="T0" fmla="*/ 45 w 53"/>
                <a:gd name="T1" fmla="*/ 0 h 61"/>
                <a:gd name="T2" fmla="*/ 34 w 53"/>
                <a:gd name="T3" fmla="*/ 0 h 61"/>
                <a:gd name="T4" fmla="*/ 26 w 53"/>
                <a:gd name="T5" fmla="*/ 33 h 61"/>
                <a:gd name="T6" fmla="*/ 23 w 53"/>
                <a:gd name="T7" fmla="*/ 7 h 61"/>
                <a:gd name="T8" fmla="*/ 19 w 53"/>
                <a:gd name="T9" fmla="*/ 33 h 61"/>
                <a:gd name="T10" fmla="*/ 11 w 53"/>
                <a:gd name="T11" fmla="*/ 0 h 61"/>
                <a:gd name="T12" fmla="*/ 1 w 53"/>
                <a:gd name="T13" fmla="*/ 0 h 61"/>
                <a:gd name="T14" fmla="*/ 3 w 53"/>
                <a:gd name="T15" fmla="*/ 6 h 61"/>
                <a:gd name="T16" fmla="*/ 3 w 53"/>
                <a:gd name="T17" fmla="*/ 21 h 61"/>
                <a:gd name="T18" fmla="*/ 0 w 53"/>
                <a:gd name="T19" fmla="*/ 27 h 61"/>
                <a:gd name="T20" fmla="*/ 7 w 53"/>
                <a:gd name="T21" fmla="*/ 27 h 61"/>
                <a:gd name="T22" fmla="*/ 19 w 53"/>
                <a:gd name="T23" fmla="*/ 38 h 61"/>
                <a:gd name="T24" fmla="*/ 19 w 53"/>
                <a:gd name="T25" fmla="*/ 61 h 61"/>
                <a:gd name="T26" fmla="*/ 45 w 53"/>
                <a:gd name="T27" fmla="*/ 61 h 61"/>
                <a:gd name="T28" fmla="*/ 53 w 53"/>
                <a:gd name="T29" fmla="*/ 54 h 61"/>
                <a:gd name="T30" fmla="*/ 53 w 53"/>
                <a:gd name="T31" fmla="*/ 7 h 61"/>
                <a:gd name="T32" fmla="*/ 45 w 53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61">
                  <a:moveTo>
                    <a:pt x="4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3"/>
                    <a:pt x="3" y="6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4"/>
                    <a:pt x="2" y="26"/>
                    <a:pt x="0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4" y="27"/>
                    <a:pt x="19" y="32"/>
                    <a:pt x="19" y="38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9" y="61"/>
                    <a:pt x="53" y="58"/>
                    <a:pt x="53" y="54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3"/>
                    <a:pt x="49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E9F22E57-A71F-8C46-9243-854A5A177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838" y="3875088"/>
              <a:ext cx="87312" cy="106363"/>
            </a:xfrm>
            <a:custGeom>
              <a:avLst/>
              <a:gdLst>
                <a:gd name="T0" fmla="*/ 8 w 32"/>
                <a:gd name="T1" fmla="*/ 32 h 39"/>
                <a:gd name="T2" fmla="*/ 13 w 32"/>
                <a:gd name="T3" fmla="*/ 32 h 39"/>
                <a:gd name="T4" fmla="*/ 16 w 32"/>
                <a:gd name="T5" fmla="*/ 39 h 39"/>
                <a:gd name="T6" fmla="*/ 18 w 32"/>
                <a:gd name="T7" fmla="*/ 32 h 39"/>
                <a:gd name="T8" fmla="*/ 24 w 32"/>
                <a:gd name="T9" fmla="*/ 32 h 39"/>
                <a:gd name="T10" fmla="*/ 24 w 32"/>
                <a:gd name="T11" fmla="*/ 32 h 39"/>
                <a:gd name="T12" fmla="*/ 32 w 32"/>
                <a:gd name="T13" fmla="*/ 24 h 39"/>
                <a:gd name="T14" fmla="*/ 32 w 32"/>
                <a:gd name="T15" fmla="*/ 8 h 39"/>
                <a:gd name="T16" fmla="*/ 24 w 32"/>
                <a:gd name="T17" fmla="*/ 0 h 39"/>
                <a:gd name="T18" fmla="*/ 8 w 32"/>
                <a:gd name="T19" fmla="*/ 0 h 39"/>
                <a:gd name="T20" fmla="*/ 0 w 32"/>
                <a:gd name="T21" fmla="*/ 8 h 39"/>
                <a:gd name="T22" fmla="*/ 0 w 32"/>
                <a:gd name="T23" fmla="*/ 24 h 39"/>
                <a:gd name="T24" fmla="*/ 8 w 32"/>
                <a:gd name="T25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9">
                  <a:moveTo>
                    <a:pt x="8" y="32"/>
                  </a:moveTo>
                  <a:cubicBezTo>
                    <a:pt x="13" y="32"/>
                    <a:pt x="13" y="32"/>
                    <a:pt x="13" y="32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8" y="32"/>
                    <a:pt x="32" y="28"/>
                    <a:pt x="32" y="2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28" y="0"/>
                    <a:pt x="2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3" y="32"/>
                    <a:pt x="8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BBF54AB5-F235-E04B-805A-280E9D35A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225" y="4071938"/>
              <a:ext cx="30162" cy="130175"/>
            </a:xfrm>
            <a:custGeom>
              <a:avLst/>
              <a:gdLst>
                <a:gd name="T0" fmla="*/ 9 w 19"/>
                <a:gd name="T1" fmla="*/ 0 h 82"/>
                <a:gd name="T2" fmla="*/ 0 w 19"/>
                <a:gd name="T3" fmla="*/ 68 h 82"/>
                <a:gd name="T4" fmla="*/ 9 w 19"/>
                <a:gd name="T5" fmla="*/ 82 h 82"/>
                <a:gd name="T6" fmla="*/ 19 w 19"/>
                <a:gd name="T7" fmla="*/ 68 h 82"/>
                <a:gd name="T8" fmla="*/ 9 w 19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2">
                  <a:moveTo>
                    <a:pt x="9" y="0"/>
                  </a:moveTo>
                  <a:lnTo>
                    <a:pt x="0" y="68"/>
                  </a:lnTo>
                  <a:lnTo>
                    <a:pt x="9" y="82"/>
                  </a:lnTo>
                  <a:lnTo>
                    <a:pt x="19" y="68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E29316E1-92E7-844D-8EBC-E0F9E02F6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5900" y="3962400"/>
              <a:ext cx="161925" cy="263525"/>
            </a:xfrm>
            <a:custGeom>
              <a:avLst/>
              <a:gdLst>
                <a:gd name="T0" fmla="*/ 49 w 59"/>
                <a:gd name="T1" fmla="*/ 31 h 96"/>
                <a:gd name="T2" fmla="*/ 38 w 59"/>
                <a:gd name="T3" fmla="*/ 31 h 96"/>
                <a:gd name="T4" fmla="*/ 40 w 59"/>
                <a:gd name="T5" fmla="*/ 30 h 96"/>
                <a:gd name="T6" fmla="*/ 43 w 59"/>
                <a:gd name="T7" fmla="*/ 23 h 96"/>
                <a:gd name="T8" fmla="*/ 43 w 59"/>
                <a:gd name="T9" fmla="*/ 8 h 96"/>
                <a:gd name="T10" fmla="*/ 35 w 59"/>
                <a:gd name="T11" fmla="*/ 0 h 96"/>
                <a:gd name="T12" fmla="*/ 19 w 59"/>
                <a:gd name="T13" fmla="*/ 0 h 96"/>
                <a:gd name="T14" fmla="*/ 11 w 59"/>
                <a:gd name="T15" fmla="*/ 8 h 96"/>
                <a:gd name="T16" fmla="*/ 11 w 59"/>
                <a:gd name="T17" fmla="*/ 23 h 96"/>
                <a:gd name="T18" fmla="*/ 15 w 59"/>
                <a:gd name="T19" fmla="*/ 30 h 96"/>
                <a:gd name="T20" fmla="*/ 17 w 59"/>
                <a:gd name="T21" fmla="*/ 31 h 96"/>
                <a:gd name="T22" fmla="*/ 5 w 59"/>
                <a:gd name="T23" fmla="*/ 31 h 96"/>
                <a:gd name="T24" fmla="*/ 0 w 59"/>
                <a:gd name="T25" fmla="*/ 32 h 96"/>
                <a:gd name="T26" fmla="*/ 2 w 59"/>
                <a:gd name="T27" fmla="*/ 33 h 96"/>
                <a:gd name="T28" fmla="*/ 5 w 59"/>
                <a:gd name="T29" fmla="*/ 33 h 96"/>
                <a:gd name="T30" fmla="*/ 25 w 59"/>
                <a:gd name="T31" fmla="*/ 33 h 96"/>
                <a:gd name="T32" fmla="*/ 27 w 59"/>
                <a:gd name="T33" fmla="*/ 38 h 96"/>
                <a:gd name="T34" fmla="*/ 29 w 59"/>
                <a:gd name="T35" fmla="*/ 33 h 96"/>
                <a:gd name="T36" fmla="*/ 49 w 59"/>
                <a:gd name="T37" fmla="*/ 33 h 96"/>
                <a:gd name="T38" fmla="*/ 57 w 59"/>
                <a:gd name="T39" fmla="*/ 40 h 96"/>
                <a:gd name="T40" fmla="*/ 57 w 59"/>
                <a:gd name="T41" fmla="*/ 87 h 96"/>
                <a:gd name="T42" fmla="*/ 49 w 59"/>
                <a:gd name="T43" fmla="*/ 94 h 96"/>
                <a:gd name="T44" fmla="*/ 22 w 59"/>
                <a:gd name="T45" fmla="*/ 94 h 96"/>
                <a:gd name="T46" fmla="*/ 22 w 59"/>
                <a:gd name="T47" fmla="*/ 96 h 96"/>
                <a:gd name="T48" fmla="*/ 49 w 59"/>
                <a:gd name="T49" fmla="*/ 96 h 96"/>
                <a:gd name="T50" fmla="*/ 59 w 59"/>
                <a:gd name="T51" fmla="*/ 87 h 96"/>
                <a:gd name="T52" fmla="*/ 59 w 59"/>
                <a:gd name="T53" fmla="*/ 40 h 96"/>
                <a:gd name="T54" fmla="*/ 49 w 59"/>
                <a:gd name="T55" fmla="*/ 3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96">
                  <a:moveTo>
                    <a:pt x="49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2" y="28"/>
                    <a:pt x="43" y="26"/>
                    <a:pt x="43" y="2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3"/>
                    <a:pt x="39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0"/>
                    <a:pt x="11" y="3"/>
                    <a:pt x="11" y="8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6"/>
                    <a:pt x="13" y="28"/>
                    <a:pt x="15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1"/>
                    <a:pt x="2" y="32"/>
                    <a:pt x="0" y="32"/>
                  </a:cubicBezTo>
                  <a:cubicBezTo>
                    <a:pt x="1" y="33"/>
                    <a:pt x="2" y="33"/>
                    <a:pt x="2" y="33"/>
                  </a:cubicBezTo>
                  <a:cubicBezTo>
                    <a:pt x="3" y="33"/>
                    <a:pt x="4" y="33"/>
                    <a:pt x="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54" y="33"/>
                    <a:pt x="57" y="36"/>
                    <a:pt x="57" y="40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7" y="91"/>
                    <a:pt x="54" y="94"/>
                    <a:pt x="49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55" y="96"/>
                    <a:pt x="59" y="92"/>
                    <a:pt x="59" y="87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5" y="31"/>
                    <a:pt x="4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B2A94A09-84AE-7744-A451-D41996302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5250" y="4052888"/>
              <a:ext cx="174625" cy="269875"/>
            </a:xfrm>
            <a:custGeom>
              <a:avLst/>
              <a:gdLst>
                <a:gd name="T0" fmla="*/ 54 w 64"/>
                <a:gd name="T1" fmla="*/ 33 h 98"/>
                <a:gd name="T2" fmla="*/ 46 w 64"/>
                <a:gd name="T3" fmla="*/ 33 h 98"/>
                <a:gd name="T4" fmla="*/ 47 w 64"/>
                <a:gd name="T5" fmla="*/ 32 h 98"/>
                <a:gd name="T6" fmla="*/ 49 w 64"/>
                <a:gd name="T7" fmla="*/ 25 h 98"/>
                <a:gd name="T8" fmla="*/ 49 w 64"/>
                <a:gd name="T9" fmla="*/ 10 h 98"/>
                <a:gd name="T10" fmla="*/ 40 w 64"/>
                <a:gd name="T11" fmla="*/ 0 h 98"/>
                <a:gd name="T12" fmla="*/ 24 w 64"/>
                <a:gd name="T13" fmla="*/ 0 h 98"/>
                <a:gd name="T14" fmla="*/ 14 w 64"/>
                <a:gd name="T15" fmla="*/ 10 h 98"/>
                <a:gd name="T16" fmla="*/ 14 w 64"/>
                <a:gd name="T17" fmla="*/ 25 h 98"/>
                <a:gd name="T18" fmla="*/ 17 w 64"/>
                <a:gd name="T19" fmla="*/ 32 h 98"/>
                <a:gd name="T20" fmla="*/ 18 w 64"/>
                <a:gd name="T21" fmla="*/ 33 h 98"/>
                <a:gd name="T22" fmla="*/ 9 w 64"/>
                <a:gd name="T23" fmla="*/ 33 h 98"/>
                <a:gd name="T24" fmla="*/ 0 w 64"/>
                <a:gd name="T25" fmla="*/ 42 h 98"/>
                <a:gd name="T26" fmla="*/ 0 w 64"/>
                <a:gd name="T27" fmla="*/ 90 h 98"/>
                <a:gd name="T28" fmla="*/ 9 w 64"/>
                <a:gd name="T29" fmla="*/ 98 h 98"/>
                <a:gd name="T30" fmla="*/ 54 w 64"/>
                <a:gd name="T31" fmla="*/ 98 h 98"/>
                <a:gd name="T32" fmla="*/ 64 w 64"/>
                <a:gd name="T33" fmla="*/ 90 h 98"/>
                <a:gd name="T34" fmla="*/ 64 w 64"/>
                <a:gd name="T35" fmla="*/ 42 h 98"/>
                <a:gd name="T36" fmla="*/ 54 w 64"/>
                <a:gd name="T37" fmla="*/ 33 h 98"/>
                <a:gd name="T38" fmla="*/ 16 w 64"/>
                <a:gd name="T39" fmla="*/ 25 h 98"/>
                <a:gd name="T40" fmla="*/ 16 w 64"/>
                <a:gd name="T41" fmla="*/ 10 h 98"/>
                <a:gd name="T42" fmla="*/ 24 w 64"/>
                <a:gd name="T43" fmla="*/ 2 h 98"/>
                <a:gd name="T44" fmla="*/ 40 w 64"/>
                <a:gd name="T45" fmla="*/ 2 h 98"/>
                <a:gd name="T46" fmla="*/ 48 w 64"/>
                <a:gd name="T47" fmla="*/ 10 h 98"/>
                <a:gd name="T48" fmla="*/ 48 w 64"/>
                <a:gd name="T49" fmla="*/ 25 h 98"/>
                <a:gd name="T50" fmla="*/ 40 w 64"/>
                <a:gd name="T51" fmla="*/ 33 h 98"/>
                <a:gd name="T52" fmla="*/ 24 w 64"/>
                <a:gd name="T53" fmla="*/ 33 h 98"/>
                <a:gd name="T54" fmla="*/ 16 w 64"/>
                <a:gd name="T55" fmla="*/ 25 h 98"/>
                <a:gd name="T56" fmla="*/ 62 w 64"/>
                <a:gd name="T57" fmla="*/ 90 h 98"/>
                <a:gd name="T58" fmla="*/ 54 w 64"/>
                <a:gd name="T59" fmla="*/ 96 h 98"/>
                <a:gd name="T60" fmla="*/ 9 w 64"/>
                <a:gd name="T61" fmla="*/ 96 h 98"/>
                <a:gd name="T62" fmla="*/ 1 w 64"/>
                <a:gd name="T63" fmla="*/ 90 h 98"/>
                <a:gd name="T64" fmla="*/ 1 w 64"/>
                <a:gd name="T65" fmla="*/ 42 h 98"/>
                <a:gd name="T66" fmla="*/ 9 w 64"/>
                <a:gd name="T67" fmla="*/ 35 h 98"/>
                <a:gd name="T68" fmla="*/ 30 w 64"/>
                <a:gd name="T69" fmla="*/ 35 h 98"/>
                <a:gd name="T70" fmla="*/ 32 w 64"/>
                <a:gd name="T71" fmla="*/ 40 h 98"/>
                <a:gd name="T72" fmla="*/ 34 w 64"/>
                <a:gd name="T73" fmla="*/ 35 h 98"/>
                <a:gd name="T74" fmla="*/ 54 w 64"/>
                <a:gd name="T75" fmla="*/ 35 h 98"/>
                <a:gd name="T76" fmla="*/ 62 w 64"/>
                <a:gd name="T77" fmla="*/ 42 h 98"/>
                <a:gd name="T78" fmla="*/ 62 w 64"/>
                <a:gd name="T79" fmla="*/ 9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98">
                  <a:moveTo>
                    <a:pt x="54" y="33"/>
                  </a:move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30"/>
                    <a:pt x="49" y="28"/>
                    <a:pt x="49" y="25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9" y="4"/>
                    <a:pt x="45" y="0"/>
                    <a:pt x="4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9" y="0"/>
                    <a:pt x="14" y="4"/>
                    <a:pt x="14" y="10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8"/>
                    <a:pt x="15" y="30"/>
                    <a:pt x="17" y="32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4" y="33"/>
                    <a:pt x="0" y="37"/>
                    <a:pt x="0" y="4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4"/>
                    <a:pt x="4" y="98"/>
                    <a:pt x="9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0" y="98"/>
                    <a:pt x="64" y="94"/>
                    <a:pt x="64" y="90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7"/>
                    <a:pt x="60" y="33"/>
                    <a:pt x="54" y="33"/>
                  </a:cubicBezTo>
                  <a:close/>
                  <a:moveTo>
                    <a:pt x="16" y="25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5"/>
                    <a:pt x="20" y="2"/>
                    <a:pt x="24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4" y="2"/>
                    <a:pt x="48" y="5"/>
                    <a:pt x="48" y="10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30"/>
                    <a:pt x="44" y="33"/>
                    <a:pt x="40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0" y="33"/>
                    <a:pt x="16" y="30"/>
                    <a:pt x="16" y="25"/>
                  </a:cubicBezTo>
                  <a:close/>
                  <a:moveTo>
                    <a:pt x="62" y="90"/>
                  </a:moveTo>
                  <a:cubicBezTo>
                    <a:pt x="62" y="93"/>
                    <a:pt x="59" y="96"/>
                    <a:pt x="54" y="96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5" y="96"/>
                    <a:pt x="1" y="93"/>
                    <a:pt x="1" y="90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5" y="35"/>
                    <a:pt x="9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9" y="35"/>
                    <a:pt x="62" y="38"/>
                    <a:pt x="62" y="42"/>
                  </a:cubicBezTo>
                  <a:lnTo>
                    <a:pt x="62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62DA0782-A21E-6B43-A791-1844D864D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688" y="4171950"/>
              <a:ext cx="30162" cy="125413"/>
            </a:xfrm>
            <a:custGeom>
              <a:avLst/>
              <a:gdLst>
                <a:gd name="T0" fmla="*/ 0 w 19"/>
                <a:gd name="T1" fmla="*/ 65 h 79"/>
                <a:gd name="T2" fmla="*/ 10 w 19"/>
                <a:gd name="T3" fmla="*/ 79 h 79"/>
                <a:gd name="T4" fmla="*/ 19 w 19"/>
                <a:gd name="T5" fmla="*/ 65 h 79"/>
                <a:gd name="T6" fmla="*/ 10 w 19"/>
                <a:gd name="T7" fmla="*/ 0 h 79"/>
                <a:gd name="T8" fmla="*/ 0 w 19"/>
                <a:gd name="T9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9">
                  <a:moveTo>
                    <a:pt x="0" y="65"/>
                  </a:moveTo>
                  <a:lnTo>
                    <a:pt x="10" y="79"/>
                  </a:lnTo>
                  <a:lnTo>
                    <a:pt x="19" y="65"/>
                  </a:lnTo>
                  <a:lnTo>
                    <a:pt x="10" y="0"/>
                  </a:lnTo>
                  <a:lnTo>
                    <a:pt x="0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97" name="组合 104">
            <a:extLst>
              <a:ext uri="{FF2B5EF4-FFF2-40B4-BE49-F238E27FC236}">
                <a16:creationId xmlns:a16="http://schemas.microsoft.com/office/drawing/2014/main" id="{BAA05454-422D-1946-B956-82B4AAAA1E18}"/>
              </a:ext>
            </a:extLst>
          </p:cNvPr>
          <p:cNvGrpSpPr/>
          <p:nvPr/>
        </p:nvGrpSpPr>
        <p:grpSpPr>
          <a:xfrm rot="2700000">
            <a:off x="1133988" y="4325314"/>
            <a:ext cx="2843871" cy="655564"/>
            <a:chOff x="6125274" y="1873795"/>
            <a:chExt cx="2275182" cy="524543"/>
          </a:xfrm>
        </p:grpSpPr>
        <p:sp>
          <p:nvSpPr>
            <p:cNvPr id="98" name="TextBox 122">
              <a:extLst>
                <a:ext uri="{FF2B5EF4-FFF2-40B4-BE49-F238E27FC236}">
                  <a16:creationId xmlns:a16="http://schemas.microsoft.com/office/drawing/2014/main" id="{3CB437E4-0285-8C45-8F44-D98E98D28B82}"/>
                </a:ext>
              </a:extLst>
            </p:cNvPr>
            <p:cNvSpPr txBox="1"/>
            <p:nvPr/>
          </p:nvSpPr>
          <p:spPr>
            <a:xfrm>
              <a:off x="6125274" y="1873795"/>
              <a:ext cx="2275182" cy="524543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>
              <a:defPPr>
                <a:defRPr lang="zh-CN"/>
              </a:defPPr>
              <a:lvl1pPr defTabSz="1219170">
                <a:spcBef>
                  <a:spcPct val="20000"/>
                </a:spcBef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uk-UA" altLang="zh-CN" sz="1800" dirty="0">
                  <a:solidFill>
                    <a:schemeClr val="bg1"/>
                  </a:solidFill>
                </a:rPr>
                <a:t>Вільні, </a:t>
              </a:r>
            </a:p>
            <a:p>
              <a:pPr algn="ctr"/>
              <a:r>
                <a:rPr lang="uk-UA" altLang="zh-CN" sz="1800" dirty="0">
                  <a:solidFill>
                    <a:schemeClr val="bg1"/>
                  </a:solidFill>
                </a:rPr>
                <a:t>сильні, освічені</a:t>
              </a:r>
              <a:r>
                <a:rPr lang="en-US" altLang="zh-CN" sz="1800" dirty="0">
                  <a:solidFill>
                    <a:schemeClr val="bg1"/>
                  </a:solidFill>
                </a:rPr>
                <a:t> </a:t>
              </a:r>
            </a:p>
          </p:txBody>
        </p:sp>
        <p:cxnSp>
          <p:nvCxnSpPr>
            <p:cNvPr id="100" name="直接连接符 107">
              <a:extLst>
                <a:ext uri="{FF2B5EF4-FFF2-40B4-BE49-F238E27FC236}">
                  <a16:creationId xmlns:a16="http://schemas.microsoft.com/office/drawing/2014/main" id="{05EFA2BB-FEEE-2444-91F2-A765D2D77C70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任意多边形 108">
            <a:extLst>
              <a:ext uri="{FF2B5EF4-FFF2-40B4-BE49-F238E27FC236}">
                <a16:creationId xmlns:a16="http://schemas.microsoft.com/office/drawing/2014/main" id="{87CAA1BA-83E6-7D40-BE34-419DC8C8AD6A}"/>
              </a:ext>
            </a:extLst>
          </p:cNvPr>
          <p:cNvSpPr/>
          <p:nvPr/>
        </p:nvSpPr>
        <p:spPr>
          <a:xfrm>
            <a:off x="3424159" y="3756772"/>
            <a:ext cx="2185605" cy="2185905"/>
          </a:xfrm>
          <a:custGeom>
            <a:avLst/>
            <a:gdLst>
              <a:gd name="connsiteX0" fmla="*/ 1748790 w 1748790"/>
              <a:gd name="connsiteY0" fmla="*/ 0 h 1748790"/>
              <a:gd name="connsiteX1" fmla="*/ 0 w 1748790"/>
              <a:gd name="connsiteY1" fmla="*/ 1748790 h 174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8790" h="1748790">
                <a:moveTo>
                  <a:pt x="1748790" y="0"/>
                </a:moveTo>
                <a:lnTo>
                  <a:pt x="0" y="1748790"/>
                </a:lnTo>
              </a:path>
            </a:pathLst>
          </a:custGeom>
          <a:noFill/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02" name="组合 109">
            <a:extLst>
              <a:ext uri="{FF2B5EF4-FFF2-40B4-BE49-F238E27FC236}">
                <a16:creationId xmlns:a16="http://schemas.microsoft.com/office/drawing/2014/main" id="{04463E4C-6947-1443-BFB5-3B4753B4CF37}"/>
              </a:ext>
            </a:extLst>
          </p:cNvPr>
          <p:cNvGrpSpPr/>
          <p:nvPr/>
        </p:nvGrpSpPr>
        <p:grpSpPr>
          <a:xfrm rot="2700000">
            <a:off x="8292637" y="2955825"/>
            <a:ext cx="2589457" cy="693104"/>
            <a:chOff x="6414313" y="1920736"/>
            <a:chExt cx="2071645" cy="554581"/>
          </a:xfrm>
        </p:grpSpPr>
        <p:sp>
          <p:nvSpPr>
            <p:cNvPr id="103" name="TextBox 106">
              <a:extLst>
                <a:ext uri="{FF2B5EF4-FFF2-40B4-BE49-F238E27FC236}">
                  <a16:creationId xmlns:a16="http://schemas.microsoft.com/office/drawing/2014/main" id="{4EA90AB1-23B6-8F4E-80EB-169A42B6BCED}"/>
                </a:ext>
              </a:extLst>
            </p:cNvPr>
            <p:cNvSpPr txBox="1"/>
            <p:nvPr/>
          </p:nvSpPr>
          <p:spPr>
            <a:xfrm>
              <a:off x="6414313" y="1995101"/>
              <a:ext cx="2071645" cy="480216"/>
            </a:xfrm>
            <a:prstGeom prst="rect">
              <a:avLst/>
            </a:prstGeom>
            <a:noFill/>
          </p:spPr>
          <p:txBody>
            <a:bodyPr wrap="square" lIns="0" tIns="0" rtlCol="0" anchor="t">
              <a:spAutoFit/>
            </a:bodyPr>
            <a:lstStyle>
              <a:defPPr>
                <a:defRPr lang="zh-CN"/>
              </a:defPPr>
              <a:lvl1pPr defTabSz="1219170">
                <a:spcBef>
                  <a:spcPct val="20000"/>
                </a:spcBef>
                <a:defRPr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uk-UA" altLang="zh-CN" sz="1800" dirty="0">
                  <a:solidFill>
                    <a:schemeClr val="bg1"/>
                  </a:solidFill>
                </a:rPr>
                <a:t>Змінюю історію української освіти</a:t>
              </a:r>
              <a:endParaRPr lang="en-US" altLang="zh-CN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05" name="直接连接符 112">
              <a:extLst>
                <a:ext uri="{FF2B5EF4-FFF2-40B4-BE49-F238E27FC236}">
                  <a16:creationId xmlns:a16="http://schemas.microsoft.com/office/drawing/2014/main" id="{FB515C4B-AA06-DE4D-8233-FE1DBE98CEF7}"/>
                </a:ext>
              </a:extLst>
            </p:cNvPr>
            <p:cNvCxnSpPr/>
            <p:nvPr/>
          </p:nvCxnSpPr>
          <p:spPr>
            <a:xfrm>
              <a:off x="6445250" y="1920736"/>
              <a:ext cx="187579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任意多边形 113">
            <a:extLst>
              <a:ext uri="{FF2B5EF4-FFF2-40B4-BE49-F238E27FC236}">
                <a16:creationId xmlns:a16="http://schemas.microsoft.com/office/drawing/2014/main" id="{57E760DC-48EC-7242-887F-E88D6942F220}"/>
              </a:ext>
            </a:extLst>
          </p:cNvPr>
          <p:cNvSpPr/>
          <p:nvPr/>
        </p:nvSpPr>
        <p:spPr>
          <a:xfrm>
            <a:off x="6923766" y="2116715"/>
            <a:ext cx="1632572" cy="1650936"/>
          </a:xfrm>
          <a:custGeom>
            <a:avLst/>
            <a:gdLst>
              <a:gd name="connsiteX0" fmla="*/ 0 w 1306285"/>
              <a:gd name="connsiteY0" fmla="*/ 1320800 h 1320800"/>
              <a:gd name="connsiteX1" fmla="*/ 43542 w 1306285"/>
              <a:gd name="connsiteY1" fmla="*/ 1277257 h 1320800"/>
              <a:gd name="connsiteX2" fmla="*/ 1306285 w 1306285"/>
              <a:gd name="connsiteY2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6285" h="1320800">
                <a:moveTo>
                  <a:pt x="0" y="1320800"/>
                </a:moveTo>
                <a:lnTo>
                  <a:pt x="43542" y="1277257"/>
                </a:lnTo>
                <a:lnTo>
                  <a:pt x="1306285" y="0"/>
                </a:lnTo>
              </a:path>
            </a:pathLst>
          </a:custGeom>
          <a:solidFill>
            <a:srgbClr val="261F1C"/>
          </a:solidFill>
          <a:ln w="12700">
            <a:solidFill>
              <a:srgbClr val="261F1C"/>
            </a:solidFill>
            <a:prstDash val="sysDash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399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07" name="组合 114">
            <a:extLst>
              <a:ext uri="{FF2B5EF4-FFF2-40B4-BE49-F238E27FC236}">
                <a16:creationId xmlns:a16="http://schemas.microsoft.com/office/drawing/2014/main" id="{21EB0087-295F-DC46-BBF3-01548D98B192}"/>
              </a:ext>
            </a:extLst>
          </p:cNvPr>
          <p:cNvGrpSpPr/>
          <p:nvPr/>
        </p:nvGrpSpPr>
        <p:grpSpPr>
          <a:xfrm>
            <a:off x="8087404" y="2770344"/>
            <a:ext cx="509896" cy="400828"/>
            <a:chOff x="5297488" y="2511425"/>
            <a:chExt cx="407988" cy="320675"/>
          </a:xfrm>
          <a:solidFill>
            <a:schemeClr val="bg1"/>
          </a:solidFill>
        </p:grpSpPr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99BEF26B-D0A3-9F4E-9028-5D3F51D0E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488" y="2511425"/>
              <a:ext cx="322263" cy="239713"/>
            </a:xfrm>
            <a:custGeom>
              <a:avLst/>
              <a:gdLst>
                <a:gd name="T0" fmla="*/ 15 w 131"/>
                <a:gd name="T1" fmla="*/ 92 h 97"/>
                <a:gd name="T2" fmla="*/ 6 w 131"/>
                <a:gd name="T3" fmla="*/ 83 h 97"/>
                <a:gd name="T4" fmla="*/ 6 w 131"/>
                <a:gd name="T5" fmla="*/ 15 h 97"/>
                <a:gd name="T6" fmla="*/ 15 w 131"/>
                <a:gd name="T7" fmla="*/ 6 h 97"/>
                <a:gd name="T8" fmla="*/ 117 w 131"/>
                <a:gd name="T9" fmla="*/ 6 h 97"/>
                <a:gd name="T10" fmla="*/ 126 w 131"/>
                <a:gd name="T11" fmla="*/ 15 h 97"/>
                <a:gd name="T12" fmla="*/ 126 w 131"/>
                <a:gd name="T13" fmla="*/ 23 h 97"/>
                <a:gd name="T14" fmla="*/ 131 w 131"/>
                <a:gd name="T15" fmla="*/ 23 h 97"/>
                <a:gd name="T16" fmla="*/ 131 w 131"/>
                <a:gd name="T17" fmla="*/ 15 h 97"/>
                <a:gd name="T18" fmla="*/ 117 w 131"/>
                <a:gd name="T19" fmla="*/ 0 h 97"/>
                <a:gd name="T20" fmla="*/ 15 w 131"/>
                <a:gd name="T21" fmla="*/ 0 h 97"/>
                <a:gd name="T22" fmla="*/ 0 w 131"/>
                <a:gd name="T23" fmla="*/ 15 h 97"/>
                <a:gd name="T24" fmla="*/ 0 w 131"/>
                <a:gd name="T25" fmla="*/ 83 h 97"/>
                <a:gd name="T26" fmla="*/ 15 w 131"/>
                <a:gd name="T27" fmla="*/ 97 h 97"/>
                <a:gd name="T28" fmla="*/ 97 w 131"/>
                <a:gd name="T29" fmla="*/ 97 h 97"/>
                <a:gd name="T30" fmla="*/ 97 w 131"/>
                <a:gd name="T31" fmla="*/ 92 h 97"/>
                <a:gd name="T32" fmla="*/ 15 w 131"/>
                <a:gd name="T33" fmla="*/ 9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" h="97">
                  <a:moveTo>
                    <a:pt x="15" y="92"/>
                  </a:moveTo>
                  <a:cubicBezTo>
                    <a:pt x="10" y="92"/>
                    <a:pt x="6" y="88"/>
                    <a:pt x="6" y="8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0"/>
                    <a:pt x="10" y="6"/>
                    <a:pt x="15" y="6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22" y="6"/>
                    <a:pt x="126" y="10"/>
                    <a:pt x="126" y="15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1" y="15"/>
                    <a:pt x="131" y="15"/>
                    <a:pt x="131" y="15"/>
                  </a:cubicBezTo>
                  <a:cubicBezTo>
                    <a:pt x="131" y="7"/>
                    <a:pt x="125" y="0"/>
                    <a:pt x="1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91"/>
                    <a:pt x="7" y="97"/>
                    <a:pt x="15" y="97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7" y="92"/>
                    <a:pt x="97" y="92"/>
                    <a:pt x="97" y="92"/>
                  </a:cubicBezTo>
                  <a:lnTo>
                    <a:pt x="15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91F3335C-1D0A-1843-B1BA-67223DBD2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963" y="2663825"/>
              <a:ext cx="163513" cy="168275"/>
            </a:xfrm>
            <a:custGeom>
              <a:avLst/>
              <a:gdLst>
                <a:gd name="T0" fmla="*/ 58 w 67"/>
                <a:gd name="T1" fmla="*/ 0 h 68"/>
                <a:gd name="T2" fmla="*/ 46 w 67"/>
                <a:gd name="T3" fmla="*/ 0 h 68"/>
                <a:gd name="T4" fmla="*/ 37 w 67"/>
                <a:gd name="T5" fmla="*/ 37 h 68"/>
                <a:gd name="T6" fmla="*/ 33 w 67"/>
                <a:gd name="T7" fmla="*/ 8 h 68"/>
                <a:gd name="T8" fmla="*/ 29 w 67"/>
                <a:gd name="T9" fmla="*/ 37 h 68"/>
                <a:gd name="T10" fmla="*/ 21 w 67"/>
                <a:gd name="T11" fmla="*/ 0 h 68"/>
                <a:gd name="T12" fmla="*/ 9 w 67"/>
                <a:gd name="T13" fmla="*/ 0 h 68"/>
                <a:gd name="T14" fmla="*/ 0 w 67"/>
                <a:gd name="T15" fmla="*/ 8 h 68"/>
                <a:gd name="T16" fmla="*/ 0 w 67"/>
                <a:gd name="T17" fmla="*/ 60 h 68"/>
                <a:gd name="T18" fmla="*/ 9 w 67"/>
                <a:gd name="T19" fmla="*/ 68 h 68"/>
                <a:gd name="T20" fmla="*/ 58 w 67"/>
                <a:gd name="T21" fmla="*/ 68 h 68"/>
                <a:gd name="T22" fmla="*/ 67 w 67"/>
                <a:gd name="T23" fmla="*/ 60 h 68"/>
                <a:gd name="T24" fmla="*/ 67 w 67"/>
                <a:gd name="T25" fmla="*/ 8 h 68"/>
                <a:gd name="T26" fmla="*/ 58 w 67"/>
                <a:gd name="T2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68">
                  <a:moveTo>
                    <a:pt x="58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4" y="68"/>
                    <a:pt x="9" y="68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3" y="68"/>
                    <a:pt x="67" y="65"/>
                    <a:pt x="67" y="60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7" y="4"/>
                    <a:pt x="63" y="0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F1409E6F-A82C-B049-B406-6B79AD8B2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63" y="2573338"/>
              <a:ext cx="87313" cy="103188"/>
            </a:xfrm>
            <a:custGeom>
              <a:avLst/>
              <a:gdLst>
                <a:gd name="T0" fmla="*/ 9 w 35"/>
                <a:gd name="T1" fmla="*/ 35 h 42"/>
                <a:gd name="T2" fmla="*/ 9 w 35"/>
                <a:gd name="T3" fmla="*/ 36 h 42"/>
                <a:gd name="T4" fmla="*/ 15 w 35"/>
                <a:gd name="T5" fmla="*/ 36 h 42"/>
                <a:gd name="T6" fmla="*/ 17 w 35"/>
                <a:gd name="T7" fmla="*/ 42 h 42"/>
                <a:gd name="T8" fmla="*/ 20 w 35"/>
                <a:gd name="T9" fmla="*/ 36 h 42"/>
                <a:gd name="T10" fmla="*/ 26 w 35"/>
                <a:gd name="T11" fmla="*/ 36 h 42"/>
                <a:gd name="T12" fmla="*/ 26 w 35"/>
                <a:gd name="T13" fmla="*/ 35 h 42"/>
                <a:gd name="T14" fmla="*/ 35 w 35"/>
                <a:gd name="T15" fmla="*/ 26 h 42"/>
                <a:gd name="T16" fmla="*/ 35 w 35"/>
                <a:gd name="T17" fmla="*/ 9 h 42"/>
                <a:gd name="T18" fmla="*/ 26 w 35"/>
                <a:gd name="T19" fmla="*/ 0 h 42"/>
                <a:gd name="T20" fmla="*/ 9 w 35"/>
                <a:gd name="T21" fmla="*/ 0 h 42"/>
                <a:gd name="T22" fmla="*/ 0 w 35"/>
                <a:gd name="T23" fmla="*/ 9 h 42"/>
                <a:gd name="T24" fmla="*/ 0 w 35"/>
                <a:gd name="T25" fmla="*/ 26 h 42"/>
                <a:gd name="T26" fmla="*/ 9 w 35"/>
                <a:gd name="T27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42">
                  <a:moveTo>
                    <a:pt x="9" y="35"/>
                  </a:moveTo>
                  <a:cubicBezTo>
                    <a:pt x="9" y="36"/>
                    <a:pt x="9" y="36"/>
                    <a:pt x="9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31" y="35"/>
                    <a:pt x="35" y="31"/>
                    <a:pt x="35" y="2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4"/>
                    <a:pt x="31" y="0"/>
                    <a:pt x="2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4" y="35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132C9DFC-6F47-A647-AEA1-76C038B92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2413" y="2605088"/>
              <a:ext cx="203200" cy="109538"/>
            </a:xfrm>
            <a:custGeom>
              <a:avLst/>
              <a:gdLst>
                <a:gd name="T0" fmla="*/ 116 w 128"/>
                <a:gd name="T1" fmla="*/ 9 h 69"/>
                <a:gd name="T2" fmla="*/ 91 w 128"/>
                <a:gd name="T3" fmla="*/ 34 h 69"/>
                <a:gd name="T4" fmla="*/ 79 w 128"/>
                <a:gd name="T5" fmla="*/ 20 h 69"/>
                <a:gd name="T6" fmla="*/ 38 w 128"/>
                <a:gd name="T7" fmla="*/ 59 h 69"/>
                <a:gd name="T8" fmla="*/ 15 w 128"/>
                <a:gd name="T9" fmla="*/ 50 h 69"/>
                <a:gd name="T10" fmla="*/ 0 w 128"/>
                <a:gd name="T11" fmla="*/ 65 h 69"/>
                <a:gd name="T12" fmla="*/ 3 w 128"/>
                <a:gd name="T13" fmla="*/ 69 h 69"/>
                <a:gd name="T14" fmla="*/ 17 w 128"/>
                <a:gd name="T15" fmla="*/ 55 h 69"/>
                <a:gd name="T16" fmla="*/ 40 w 128"/>
                <a:gd name="T17" fmla="*/ 64 h 69"/>
                <a:gd name="T18" fmla="*/ 79 w 128"/>
                <a:gd name="T19" fmla="*/ 26 h 69"/>
                <a:gd name="T20" fmla="*/ 91 w 128"/>
                <a:gd name="T21" fmla="*/ 40 h 69"/>
                <a:gd name="T22" fmla="*/ 119 w 128"/>
                <a:gd name="T23" fmla="*/ 12 h 69"/>
                <a:gd name="T24" fmla="*/ 124 w 128"/>
                <a:gd name="T25" fmla="*/ 17 h 69"/>
                <a:gd name="T26" fmla="*/ 128 w 128"/>
                <a:gd name="T27" fmla="*/ 0 h 69"/>
                <a:gd name="T28" fmla="*/ 111 w 128"/>
                <a:gd name="T29" fmla="*/ 5 h 69"/>
                <a:gd name="T30" fmla="*/ 116 w 128"/>
                <a:gd name="T31" fmla="*/ 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69">
                  <a:moveTo>
                    <a:pt x="116" y="9"/>
                  </a:moveTo>
                  <a:lnTo>
                    <a:pt x="91" y="34"/>
                  </a:lnTo>
                  <a:lnTo>
                    <a:pt x="79" y="20"/>
                  </a:lnTo>
                  <a:lnTo>
                    <a:pt x="38" y="59"/>
                  </a:lnTo>
                  <a:lnTo>
                    <a:pt x="15" y="50"/>
                  </a:lnTo>
                  <a:lnTo>
                    <a:pt x="0" y="65"/>
                  </a:lnTo>
                  <a:lnTo>
                    <a:pt x="3" y="69"/>
                  </a:lnTo>
                  <a:lnTo>
                    <a:pt x="17" y="55"/>
                  </a:lnTo>
                  <a:lnTo>
                    <a:pt x="40" y="64"/>
                  </a:lnTo>
                  <a:lnTo>
                    <a:pt x="79" y="26"/>
                  </a:lnTo>
                  <a:lnTo>
                    <a:pt x="91" y="40"/>
                  </a:lnTo>
                  <a:lnTo>
                    <a:pt x="119" y="12"/>
                  </a:lnTo>
                  <a:lnTo>
                    <a:pt x="124" y="17"/>
                  </a:lnTo>
                  <a:lnTo>
                    <a:pt x="128" y="0"/>
                  </a:lnTo>
                  <a:lnTo>
                    <a:pt x="111" y="5"/>
                  </a:lnTo>
                  <a:lnTo>
                    <a:pt x="1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52" name="Рисунок 51" descr="Ternivskiy">
            <a:extLst>
              <a:ext uri="{FF2B5EF4-FFF2-40B4-BE49-F238E27FC236}">
                <a16:creationId xmlns:a16="http://schemas.microsoft.com/office/drawing/2014/main" id="{2E8B94D7-0F58-4285-9927-9C8148B8FC0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grpSp>
        <p:nvGrpSpPr>
          <p:cNvPr id="72" name="组合 52">
            <a:extLst>
              <a:ext uri="{FF2B5EF4-FFF2-40B4-BE49-F238E27FC236}">
                <a16:creationId xmlns:a16="http://schemas.microsoft.com/office/drawing/2014/main" id="{B88FB5A1-CF00-6549-8A63-F8DA0F4A3C43}"/>
              </a:ext>
            </a:extLst>
          </p:cNvPr>
          <p:cNvGrpSpPr/>
          <p:nvPr/>
        </p:nvGrpSpPr>
        <p:grpSpPr>
          <a:xfrm>
            <a:off x="5252093" y="3396622"/>
            <a:ext cx="2065376" cy="2065653"/>
            <a:chOff x="3847918" y="2361884"/>
            <a:chExt cx="1652588" cy="1652587"/>
          </a:xfrm>
          <a:solidFill>
            <a:schemeClr val="bg1">
              <a:lumMod val="95000"/>
            </a:schemeClr>
          </a:solidFill>
        </p:grpSpPr>
        <p:sp>
          <p:nvSpPr>
            <p:cNvPr id="73" name="Freeform 8">
              <a:extLst>
                <a:ext uri="{FF2B5EF4-FFF2-40B4-BE49-F238E27FC236}">
                  <a16:creationId xmlns:a16="http://schemas.microsoft.com/office/drawing/2014/main" id="{49B92DD6-3A35-474A-8C02-2039D7ED2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7918" y="2361884"/>
              <a:ext cx="1652588" cy="1652587"/>
            </a:xfrm>
            <a:custGeom>
              <a:avLst/>
              <a:gdLst>
                <a:gd name="T0" fmla="*/ 0 w 612"/>
                <a:gd name="T1" fmla="*/ 480 h 612"/>
                <a:gd name="T2" fmla="*/ 76 w 612"/>
                <a:gd name="T3" fmla="*/ 404 h 612"/>
                <a:gd name="T4" fmla="*/ 404 w 612"/>
                <a:gd name="T5" fmla="*/ 404 h 612"/>
                <a:gd name="T6" fmla="*/ 404 w 612"/>
                <a:gd name="T7" fmla="*/ 76 h 612"/>
                <a:gd name="T8" fmla="*/ 480 w 612"/>
                <a:gd name="T9" fmla="*/ 0 h 612"/>
                <a:gd name="T10" fmla="*/ 480 w 612"/>
                <a:gd name="T11" fmla="*/ 480 h 612"/>
                <a:gd name="T12" fmla="*/ 0 w 612"/>
                <a:gd name="T13" fmla="*/ 48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2" h="612">
                  <a:moveTo>
                    <a:pt x="0" y="480"/>
                  </a:moveTo>
                  <a:cubicBezTo>
                    <a:pt x="76" y="404"/>
                    <a:pt x="76" y="404"/>
                    <a:pt x="76" y="404"/>
                  </a:cubicBezTo>
                  <a:cubicBezTo>
                    <a:pt x="166" y="495"/>
                    <a:pt x="314" y="495"/>
                    <a:pt x="404" y="404"/>
                  </a:cubicBezTo>
                  <a:cubicBezTo>
                    <a:pt x="495" y="314"/>
                    <a:pt x="495" y="166"/>
                    <a:pt x="404" y="76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612" y="132"/>
                    <a:pt x="612" y="348"/>
                    <a:pt x="480" y="480"/>
                  </a:cubicBezTo>
                  <a:cubicBezTo>
                    <a:pt x="348" y="612"/>
                    <a:pt x="133" y="612"/>
                    <a:pt x="0" y="4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4" name="TextBox 147">
              <a:extLst>
                <a:ext uri="{FF2B5EF4-FFF2-40B4-BE49-F238E27FC236}">
                  <a16:creationId xmlns:a16="http://schemas.microsoft.com/office/drawing/2014/main" id="{9F7A1CE9-25D7-9A44-B20F-9FF9C53674AC}"/>
                </a:ext>
              </a:extLst>
            </p:cNvPr>
            <p:cNvSpPr txBox="1"/>
            <p:nvPr/>
          </p:nvSpPr>
          <p:spPr>
            <a:xfrm>
              <a:off x="5056570" y="2613663"/>
              <a:ext cx="292696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B</a:t>
              </a:r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66" name="组合 46">
            <a:extLst>
              <a:ext uri="{FF2B5EF4-FFF2-40B4-BE49-F238E27FC236}">
                <a16:creationId xmlns:a16="http://schemas.microsoft.com/office/drawing/2014/main" id="{D47FDB68-2CCD-1C46-ACE8-73DAC7CC274B}"/>
              </a:ext>
            </a:extLst>
          </p:cNvPr>
          <p:cNvGrpSpPr/>
          <p:nvPr/>
        </p:nvGrpSpPr>
        <p:grpSpPr>
          <a:xfrm>
            <a:off x="4360392" y="2457456"/>
            <a:ext cx="2747881" cy="2748252"/>
            <a:chOff x="3092268" y="1623697"/>
            <a:chExt cx="2198688" cy="2198687"/>
          </a:xfrm>
          <a:solidFill>
            <a:schemeClr val="bg1">
              <a:lumMod val="95000"/>
            </a:schemeClr>
          </a:solidFill>
        </p:grpSpPr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id="{636CBEF0-F258-B746-9A2B-D1BEC9B8A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268" y="1623697"/>
              <a:ext cx="2198688" cy="2198687"/>
            </a:xfrm>
            <a:custGeom>
              <a:avLst/>
              <a:gdLst>
                <a:gd name="T0" fmla="*/ 174 w 814"/>
                <a:gd name="T1" fmla="*/ 814 h 814"/>
                <a:gd name="T2" fmla="*/ 179 w 814"/>
                <a:gd name="T3" fmla="*/ 179 h 814"/>
                <a:gd name="T4" fmla="*/ 814 w 814"/>
                <a:gd name="T5" fmla="*/ 174 h 814"/>
                <a:gd name="T6" fmla="*/ 739 w 814"/>
                <a:gd name="T7" fmla="*/ 249 h 814"/>
                <a:gd name="T8" fmla="*/ 255 w 814"/>
                <a:gd name="T9" fmla="*/ 255 h 814"/>
                <a:gd name="T10" fmla="*/ 250 w 814"/>
                <a:gd name="T11" fmla="*/ 738 h 814"/>
                <a:gd name="T12" fmla="*/ 174 w 814"/>
                <a:gd name="T13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4" h="814">
                  <a:moveTo>
                    <a:pt x="174" y="814"/>
                  </a:moveTo>
                  <a:cubicBezTo>
                    <a:pt x="0" y="640"/>
                    <a:pt x="3" y="355"/>
                    <a:pt x="179" y="179"/>
                  </a:cubicBezTo>
                  <a:cubicBezTo>
                    <a:pt x="356" y="2"/>
                    <a:pt x="641" y="0"/>
                    <a:pt x="814" y="174"/>
                  </a:cubicBezTo>
                  <a:cubicBezTo>
                    <a:pt x="739" y="249"/>
                    <a:pt x="739" y="249"/>
                    <a:pt x="739" y="249"/>
                  </a:cubicBezTo>
                  <a:cubicBezTo>
                    <a:pt x="607" y="117"/>
                    <a:pt x="390" y="120"/>
                    <a:pt x="255" y="255"/>
                  </a:cubicBezTo>
                  <a:cubicBezTo>
                    <a:pt x="120" y="389"/>
                    <a:pt x="118" y="606"/>
                    <a:pt x="250" y="738"/>
                  </a:cubicBezTo>
                  <a:lnTo>
                    <a:pt x="174" y="8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883" tIns="60941" rIns="121883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8" name="TextBox 152">
              <a:extLst>
                <a:ext uri="{FF2B5EF4-FFF2-40B4-BE49-F238E27FC236}">
                  <a16:creationId xmlns:a16="http://schemas.microsoft.com/office/drawing/2014/main" id="{77C7F141-8A3E-3A49-BB3B-C1AE4189C964}"/>
                </a:ext>
              </a:extLst>
            </p:cNvPr>
            <p:cNvSpPr txBox="1"/>
            <p:nvPr/>
          </p:nvSpPr>
          <p:spPr>
            <a:xfrm>
              <a:off x="3808197" y="1809956"/>
              <a:ext cx="327326" cy="369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399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D</a:t>
              </a:r>
              <a:endParaRPr lang="zh-CN" altLang="en-US" sz="2399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6B090D-A834-4820-8BD2-51CD8CD14F02}"/>
              </a:ext>
            </a:extLst>
          </p:cNvPr>
          <p:cNvSpPr/>
          <p:nvPr/>
        </p:nvSpPr>
        <p:spPr>
          <a:xfrm>
            <a:off x="8288783" y="5926735"/>
            <a:ext cx="35628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Антоніна  Гавдан,</a:t>
            </a:r>
          </a:p>
          <a:p>
            <a:r>
              <a:rPr lang="uk-UA" sz="2000" b="1" cap="all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В.о. директора КТЛ КМР</a:t>
            </a:r>
            <a:endParaRPr lang="aa-ET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E59218-5C80-4877-9CE1-1E71BA29ED5B}"/>
              </a:ext>
            </a:extLst>
          </p:cNvPr>
          <p:cNvSpPr/>
          <p:nvPr/>
        </p:nvSpPr>
        <p:spPr>
          <a:xfrm rot="2718008">
            <a:off x="1794436" y="4217631"/>
            <a:ext cx="2382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6F03AB7-2CC2-4628-A43A-B0122C62425A}"/>
              </a:ext>
            </a:extLst>
          </p:cNvPr>
          <p:cNvSpPr/>
          <p:nvPr/>
        </p:nvSpPr>
        <p:spPr>
          <a:xfrm rot="2780119">
            <a:off x="8650292" y="4574452"/>
            <a:ext cx="2382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3793329-6706-435C-856F-019083071683}"/>
              </a:ext>
            </a:extLst>
          </p:cNvPr>
          <p:cNvSpPr/>
          <p:nvPr/>
        </p:nvSpPr>
        <p:spPr>
          <a:xfrm rot="2718008">
            <a:off x="8748226" y="2731589"/>
            <a:ext cx="2382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uk-UA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ВЧИТЕЛІ ВАЖЛИВІ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7A6429-54C1-49B4-A9A2-3FB5B57D8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8" t="9709" r="10438" b="3185"/>
          <a:stretch/>
        </p:blipFill>
        <p:spPr>
          <a:xfrm rot="20953609">
            <a:off x="5317030" y="3670313"/>
            <a:ext cx="1570659" cy="11601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BF7197-A33F-4A41-9AA2-3F269B934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9297" y="1183831"/>
            <a:ext cx="3045465" cy="540874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1" grpId="0" animBg="1"/>
      <p:bldP spid="89" grpId="0" animBg="1"/>
      <p:bldP spid="101" grpId="0" animBg="1"/>
      <p:bldP spid="1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F102-B500-044D-B150-F1882D7D6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870" y="248816"/>
            <a:ext cx="7605972" cy="1325563"/>
          </a:xfrm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Освітня траєкторія КТЛ КМР 2023/2024 н.р.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SWOT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-аналіз</a:t>
            </a:r>
            <a:endParaRPr lang="x-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671A4CD-310A-794A-8ECE-50D538BD7646}"/>
              </a:ext>
            </a:extLst>
          </p:cNvPr>
          <p:cNvGrpSpPr/>
          <p:nvPr/>
        </p:nvGrpSpPr>
        <p:grpSpPr>
          <a:xfrm>
            <a:off x="922238" y="2011230"/>
            <a:ext cx="1049867" cy="1049867"/>
            <a:chOff x="1016000" y="1689100"/>
            <a:chExt cx="787400" cy="787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C1B06D1-9D27-414C-BECF-B02CC58E3BDC}"/>
                </a:ext>
              </a:extLst>
            </p:cNvPr>
            <p:cNvGrpSpPr/>
            <p:nvPr/>
          </p:nvGrpSpPr>
          <p:grpSpPr>
            <a:xfrm>
              <a:off x="1016000" y="1689100"/>
              <a:ext cx="787400" cy="787400"/>
              <a:chOff x="4343400" y="1854885"/>
              <a:chExt cx="457200" cy="4572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19DD0E3-D548-E14F-B423-C017ED644577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7AB0B8D-8596-A546-9F1A-D41182FA0740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3903C33-7E4C-484D-8F83-794FC00C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654" y="1960311"/>
              <a:ext cx="284092" cy="244978"/>
            </a:xfrm>
            <a:custGeom>
              <a:avLst/>
              <a:gdLst/>
              <a:ahLst/>
              <a:cxnLst>
                <a:cxn ang="0">
                  <a:pos x="64" y="51"/>
                </a:cxn>
                <a:cxn ang="0">
                  <a:pos x="60" y="55"/>
                </a:cxn>
                <a:cxn ang="0">
                  <a:pos x="49" y="55"/>
                </a:cxn>
                <a:cxn ang="0">
                  <a:pos x="45" y="51"/>
                </a:cxn>
                <a:cxn ang="0">
                  <a:pos x="45" y="40"/>
                </a:cxn>
                <a:cxn ang="0">
                  <a:pos x="49" y="36"/>
                </a:cxn>
                <a:cxn ang="0">
                  <a:pos x="52" y="36"/>
                </a:cxn>
                <a:cxn ang="0">
                  <a:pos x="52" y="30"/>
                </a:cxn>
                <a:cxn ang="0">
                  <a:pos x="34" y="30"/>
                </a:cxn>
                <a:cxn ang="0">
                  <a:pos x="34" y="36"/>
                </a:cxn>
                <a:cxn ang="0">
                  <a:pos x="37" y="36"/>
                </a:cxn>
                <a:cxn ang="0">
                  <a:pos x="41" y="40"/>
                </a:cxn>
                <a:cxn ang="0">
                  <a:pos x="41" y="51"/>
                </a:cxn>
                <a:cxn ang="0">
                  <a:pos x="37" y="55"/>
                </a:cxn>
                <a:cxn ang="0">
                  <a:pos x="26" y="55"/>
                </a:cxn>
                <a:cxn ang="0">
                  <a:pos x="23" y="51"/>
                </a:cxn>
                <a:cxn ang="0">
                  <a:pos x="23" y="40"/>
                </a:cxn>
                <a:cxn ang="0">
                  <a:pos x="26" y="36"/>
                </a:cxn>
                <a:cxn ang="0">
                  <a:pos x="29" y="36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36"/>
                </a:cxn>
                <a:cxn ang="0">
                  <a:pos x="15" y="36"/>
                </a:cxn>
                <a:cxn ang="0">
                  <a:pos x="18" y="40"/>
                </a:cxn>
                <a:cxn ang="0">
                  <a:pos x="18" y="51"/>
                </a:cxn>
                <a:cxn ang="0">
                  <a:pos x="15" y="55"/>
                </a:cxn>
                <a:cxn ang="0">
                  <a:pos x="3" y="55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36"/>
                </a:cxn>
                <a:cxn ang="0">
                  <a:pos x="7" y="36"/>
                </a:cxn>
                <a:cxn ang="0">
                  <a:pos x="7" y="30"/>
                </a:cxn>
                <a:cxn ang="0">
                  <a:pos x="11" y="25"/>
                </a:cxn>
                <a:cxn ang="0">
                  <a:pos x="29" y="25"/>
                </a:cxn>
                <a:cxn ang="0">
                  <a:pos x="29" y="18"/>
                </a:cxn>
                <a:cxn ang="0">
                  <a:pos x="26" y="18"/>
                </a:cxn>
                <a:cxn ang="0">
                  <a:pos x="23" y="15"/>
                </a:cxn>
                <a:cxn ang="0">
                  <a:pos x="23" y="3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1" y="3"/>
                </a:cxn>
                <a:cxn ang="0">
                  <a:pos x="41" y="15"/>
                </a:cxn>
                <a:cxn ang="0">
                  <a:pos x="37" y="18"/>
                </a:cxn>
                <a:cxn ang="0">
                  <a:pos x="34" y="18"/>
                </a:cxn>
                <a:cxn ang="0">
                  <a:pos x="34" y="25"/>
                </a:cxn>
                <a:cxn ang="0">
                  <a:pos x="52" y="25"/>
                </a:cxn>
                <a:cxn ang="0">
                  <a:pos x="57" y="30"/>
                </a:cxn>
                <a:cxn ang="0">
                  <a:pos x="57" y="36"/>
                </a:cxn>
                <a:cxn ang="0">
                  <a:pos x="60" y="36"/>
                </a:cxn>
                <a:cxn ang="0">
                  <a:pos x="64" y="40"/>
                </a:cxn>
                <a:cxn ang="0">
                  <a:pos x="64" y="51"/>
                </a:cxn>
              </a:cxnLst>
              <a:rect l="0" t="0" r="r" b="b"/>
              <a:pathLst>
                <a:path w="64" h="55">
                  <a:moveTo>
                    <a:pt x="64" y="51"/>
                  </a:moveTo>
                  <a:cubicBezTo>
                    <a:pt x="64" y="53"/>
                    <a:pt x="62" y="55"/>
                    <a:pt x="60" y="55"/>
                  </a:cubicBezTo>
                  <a:cubicBezTo>
                    <a:pt x="49" y="55"/>
                    <a:pt x="49" y="55"/>
                    <a:pt x="49" y="55"/>
                  </a:cubicBezTo>
                  <a:cubicBezTo>
                    <a:pt x="47" y="55"/>
                    <a:pt x="45" y="53"/>
                    <a:pt x="45" y="51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5" y="38"/>
                    <a:pt x="47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8"/>
                    <a:pt x="41" y="4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3"/>
                    <a:pt x="39" y="55"/>
                    <a:pt x="37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4" y="55"/>
                    <a:pt x="23" y="53"/>
                    <a:pt x="23" y="5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8"/>
                    <a:pt x="24" y="36"/>
                    <a:pt x="26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8" y="38"/>
                    <a:pt x="18" y="40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3"/>
                    <a:pt x="17" y="55"/>
                    <a:pt x="15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5"/>
                    <a:pt x="0" y="53"/>
                    <a:pt x="0" y="5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38"/>
                    <a:pt x="1" y="36"/>
                    <a:pt x="3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7"/>
                    <a:pt x="9" y="25"/>
                    <a:pt x="1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4" y="18"/>
                    <a:pt x="23" y="17"/>
                    <a:pt x="23" y="1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4" y="0"/>
                    <a:pt x="2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1" y="1"/>
                    <a:pt x="41" y="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7"/>
                    <a:pt x="39" y="18"/>
                    <a:pt x="37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5"/>
                    <a:pt x="57" y="27"/>
                    <a:pt x="57" y="30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2" y="36"/>
                    <a:pt x="64" y="38"/>
                    <a:pt x="64" y="40"/>
                  </a:cubicBezTo>
                  <a:lnTo>
                    <a:pt x="64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9D8D569-4EC5-6C4A-A35E-06390A90692E}"/>
              </a:ext>
            </a:extLst>
          </p:cNvPr>
          <p:cNvGrpSpPr/>
          <p:nvPr/>
        </p:nvGrpSpPr>
        <p:grpSpPr>
          <a:xfrm>
            <a:off x="637172" y="3118935"/>
            <a:ext cx="1620000" cy="1949967"/>
            <a:chOff x="3171825" y="2459015"/>
            <a:chExt cx="1219200" cy="153652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1680980-D510-A845-B3FC-D53E82094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1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4D77168-8F0F-184C-8202-F38C587F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569B6CD-7279-324C-A021-C547CA512538}"/>
              </a:ext>
            </a:extLst>
          </p:cNvPr>
          <p:cNvGrpSpPr/>
          <p:nvPr/>
        </p:nvGrpSpPr>
        <p:grpSpPr>
          <a:xfrm>
            <a:off x="3135639" y="2011229"/>
            <a:ext cx="1049867" cy="1049867"/>
            <a:chOff x="2597150" y="1689100"/>
            <a:chExt cx="787400" cy="787400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E27608FE-8EC0-D347-97FA-58D507E9F943}"/>
                </a:ext>
              </a:extLst>
            </p:cNvPr>
            <p:cNvGrpSpPr/>
            <p:nvPr/>
          </p:nvGrpSpPr>
          <p:grpSpPr>
            <a:xfrm>
              <a:off x="2597150" y="1689100"/>
              <a:ext cx="787400" cy="787400"/>
              <a:chOff x="4343400" y="1854885"/>
              <a:chExt cx="457200" cy="457200"/>
            </a:xfrm>
          </p:grpSpPr>
          <p:sp>
            <p:nvSpPr>
              <p:cNvPr id="15" name="Oval 15">
                <a:extLst>
                  <a:ext uri="{FF2B5EF4-FFF2-40B4-BE49-F238E27FC236}">
                    <a16:creationId xmlns:a16="http://schemas.microsoft.com/office/drawing/2014/main" id="{EAA7841C-7AA8-4243-B3BE-55D29526B254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" name="Oval 16">
                <a:extLst>
                  <a:ext uri="{FF2B5EF4-FFF2-40B4-BE49-F238E27FC236}">
                    <a16:creationId xmlns:a16="http://schemas.microsoft.com/office/drawing/2014/main" id="{85CD68A4-0C3C-824F-A6FA-AB20F163BD02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8F44946F-7A4F-0643-9CD2-9367F0AE9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7775" y="1970605"/>
              <a:ext cx="286150" cy="224390"/>
            </a:xfrm>
            <a:custGeom>
              <a:avLst/>
              <a:gdLst/>
              <a:ahLst/>
              <a:cxnLst>
                <a:cxn ang="0">
                  <a:pos x="45" y="14"/>
                </a:cxn>
                <a:cxn ang="0">
                  <a:pos x="32" y="1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64" y="14"/>
                </a:cxn>
                <a:cxn ang="0">
                  <a:pos x="0" y="15"/>
                </a:cxn>
                <a:cxn ang="0">
                  <a:pos x="18" y="20"/>
                </a:cxn>
                <a:cxn ang="0">
                  <a:pos x="2" y="22"/>
                </a:cxn>
                <a:cxn ang="0">
                  <a:pos x="9" y="35"/>
                </a:cxn>
                <a:cxn ang="0">
                  <a:pos x="1" y="36"/>
                </a:cxn>
                <a:cxn ang="0">
                  <a:pos x="0" y="28"/>
                </a:cxn>
                <a:cxn ang="0">
                  <a:pos x="8" y="27"/>
                </a:cxn>
                <a:cxn ang="0">
                  <a:pos x="9" y="35"/>
                </a:cxn>
                <a:cxn ang="0">
                  <a:pos x="15" y="50"/>
                </a:cxn>
                <a:cxn ang="0">
                  <a:pos x="7" y="49"/>
                </a:cxn>
                <a:cxn ang="0">
                  <a:pos x="8" y="41"/>
                </a:cxn>
                <a:cxn ang="0">
                  <a:pos x="16" y="42"/>
                </a:cxn>
                <a:cxn ang="0">
                  <a:pos x="23" y="35"/>
                </a:cxn>
                <a:cxn ang="0">
                  <a:pos x="15" y="36"/>
                </a:cxn>
                <a:cxn ang="0">
                  <a:pos x="13" y="28"/>
                </a:cxn>
                <a:cxn ang="0">
                  <a:pos x="21" y="27"/>
                </a:cxn>
                <a:cxn ang="0">
                  <a:pos x="23" y="35"/>
                </a:cxn>
                <a:cxn ang="0">
                  <a:pos x="28" y="50"/>
                </a:cxn>
                <a:cxn ang="0">
                  <a:pos x="20" y="49"/>
                </a:cxn>
                <a:cxn ang="0">
                  <a:pos x="21" y="41"/>
                </a:cxn>
                <a:cxn ang="0">
                  <a:pos x="29" y="42"/>
                </a:cxn>
                <a:cxn ang="0">
                  <a:pos x="36" y="35"/>
                </a:cxn>
                <a:cxn ang="0">
                  <a:pos x="28" y="36"/>
                </a:cxn>
                <a:cxn ang="0">
                  <a:pos x="27" y="28"/>
                </a:cxn>
                <a:cxn ang="0">
                  <a:pos x="35" y="27"/>
                </a:cxn>
                <a:cxn ang="0">
                  <a:pos x="36" y="35"/>
                </a:cxn>
                <a:cxn ang="0">
                  <a:pos x="42" y="50"/>
                </a:cxn>
                <a:cxn ang="0">
                  <a:pos x="34" y="49"/>
                </a:cxn>
                <a:cxn ang="0">
                  <a:pos x="35" y="41"/>
                </a:cxn>
                <a:cxn ang="0">
                  <a:pos x="43" y="42"/>
                </a:cxn>
                <a:cxn ang="0">
                  <a:pos x="50" y="35"/>
                </a:cxn>
                <a:cxn ang="0">
                  <a:pos x="42" y="36"/>
                </a:cxn>
                <a:cxn ang="0">
                  <a:pos x="41" y="28"/>
                </a:cxn>
                <a:cxn ang="0">
                  <a:pos x="49" y="27"/>
                </a:cxn>
                <a:cxn ang="0">
                  <a:pos x="50" y="35"/>
                </a:cxn>
                <a:cxn ang="0">
                  <a:pos x="61" y="22"/>
                </a:cxn>
                <a:cxn ang="0">
                  <a:pos x="45" y="20"/>
                </a:cxn>
                <a:cxn ang="0">
                  <a:pos x="64" y="15"/>
                </a:cxn>
                <a:cxn ang="0">
                  <a:pos x="57" y="49"/>
                </a:cxn>
                <a:cxn ang="0">
                  <a:pos x="49" y="50"/>
                </a:cxn>
                <a:cxn ang="0">
                  <a:pos x="48" y="42"/>
                </a:cxn>
                <a:cxn ang="0">
                  <a:pos x="56" y="41"/>
                </a:cxn>
                <a:cxn ang="0">
                  <a:pos x="57" y="49"/>
                </a:cxn>
                <a:cxn ang="0">
                  <a:pos x="63" y="36"/>
                </a:cxn>
                <a:cxn ang="0">
                  <a:pos x="55" y="35"/>
                </a:cxn>
                <a:cxn ang="0">
                  <a:pos x="56" y="27"/>
                </a:cxn>
                <a:cxn ang="0">
                  <a:pos x="64" y="28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4" y="10"/>
                    <a:pt x="32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4" y="0"/>
                    <a:pt x="32" y="0"/>
                  </a:cubicBezTo>
                  <a:cubicBezTo>
                    <a:pt x="59" y="0"/>
                    <a:pt x="64" y="11"/>
                    <a:pt x="64" y="14"/>
                  </a:cubicBezTo>
                  <a:close/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0"/>
                  </a:cubicBezTo>
                  <a:close/>
                  <a:moveTo>
                    <a:pt x="9" y="35"/>
                  </a:moveTo>
                  <a:cubicBezTo>
                    <a:pt x="9" y="36"/>
                    <a:pt x="8" y="36"/>
                    <a:pt x="8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6"/>
                    <a:pt x="0" y="3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9" y="27"/>
                    <a:pt x="9" y="28"/>
                  </a:cubicBezTo>
                  <a:lnTo>
                    <a:pt x="9" y="35"/>
                  </a:lnTo>
                  <a:close/>
                  <a:moveTo>
                    <a:pt x="16" y="49"/>
                  </a:moveTo>
                  <a:cubicBezTo>
                    <a:pt x="16" y="49"/>
                    <a:pt x="15" y="50"/>
                    <a:pt x="15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49"/>
                    <a:pt x="7" y="4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7" y="41"/>
                    <a:pt x="8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6" y="41"/>
                    <a:pt x="16" y="42"/>
                  </a:cubicBezTo>
                  <a:lnTo>
                    <a:pt x="16" y="49"/>
                  </a:lnTo>
                  <a:close/>
                  <a:moveTo>
                    <a:pt x="23" y="35"/>
                  </a:moveTo>
                  <a:cubicBezTo>
                    <a:pt x="23" y="36"/>
                    <a:pt x="22" y="36"/>
                    <a:pt x="2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3" y="36"/>
                    <a:pt x="13" y="3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7"/>
                    <a:pt x="23" y="28"/>
                  </a:cubicBezTo>
                  <a:lnTo>
                    <a:pt x="23" y="35"/>
                  </a:lnTo>
                  <a:close/>
                  <a:moveTo>
                    <a:pt x="29" y="49"/>
                  </a:moveTo>
                  <a:cubicBezTo>
                    <a:pt x="29" y="49"/>
                    <a:pt x="29" y="50"/>
                    <a:pt x="28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0" y="49"/>
                    <a:pt x="20" y="49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21" y="41"/>
                    <a:pt x="21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2"/>
                  </a:cubicBezTo>
                  <a:lnTo>
                    <a:pt x="29" y="49"/>
                  </a:lnTo>
                  <a:close/>
                  <a:moveTo>
                    <a:pt x="36" y="35"/>
                  </a:moveTo>
                  <a:cubicBezTo>
                    <a:pt x="36" y="36"/>
                    <a:pt x="36" y="36"/>
                    <a:pt x="35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7" y="36"/>
                    <a:pt x="27" y="35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8" y="27"/>
                    <a:pt x="2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8"/>
                  </a:cubicBezTo>
                  <a:lnTo>
                    <a:pt x="36" y="35"/>
                  </a:lnTo>
                  <a:close/>
                  <a:moveTo>
                    <a:pt x="43" y="49"/>
                  </a:moveTo>
                  <a:cubicBezTo>
                    <a:pt x="43" y="49"/>
                    <a:pt x="43" y="50"/>
                    <a:pt x="42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50"/>
                    <a:pt x="34" y="49"/>
                    <a:pt x="34" y="49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5" y="41"/>
                    <a:pt x="3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3" y="41"/>
                    <a:pt x="43" y="42"/>
                  </a:cubicBezTo>
                  <a:lnTo>
                    <a:pt x="43" y="49"/>
                  </a:lnTo>
                  <a:close/>
                  <a:moveTo>
                    <a:pt x="50" y="35"/>
                  </a:moveTo>
                  <a:cubicBezTo>
                    <a:pt x="50" y="36"/>
                    <a:pt x="50" y="36"/>
                    <a:pt x="49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5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7"/>
                    <a:pt x="41" y="27"/>
                    <a:pt x="42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8"/>
                  </a:cubicBezTo>
                  <a:lnTo>
                    <a:pt x="50" y="35"/>
                  </a:lnTo>
                  <a:close/>
                  <a:moveTo>
                    <a:pt x="64" y="20"/>
                  </a:moveTo>
                  <a:cubicBezTo>
                    <a:pt x="64" y="21"/>
                    <a:pt x="63" y="22"/>
                    <a:pt x="61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6" y="22"/>
                    <a:pt x="45" y="21"/>
                    <a:pt x="45" y="2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64" y="15"/>
                    <a:pt x="64" y="15"/>
                    <a:pt x="64" y="15"/>
                  </a:cubicBezTo>
                  <a:lnTo>
                    <a:pt x="64" y="20"/>
                  </a:lnTo>
                  <a:close/>
                  <a:moveTo>
                    <a:pt x="57" y="49"/>
                  </a:moveTo>
                  <a:cubicBezTo>
                    <a:pt x="57" y="49"/>
                    <a:pt x="56" y="50"/>
                    <a:pt x="56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8" y="49"/>
                    <a:pt x="48" y="49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1"/>
                    <a:pt x="49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7" y="41"/>
                    <a:pt x="57" y="42"/>
                  </a:cubicBezTo>
                  <a:lnTo>
                    <a:pt x="57" y="49"/>
                  </a:lnTo>
                  <a:close/>
                  <a:moveTo>
                    <a:pt x="64" y="35"/>
                  </a:moveTo>
                  <a:cubicBezTo>
                    <a:pt x="64" y="36"/>
                    <a:pt x="63" y="36"/>
                    <a:pt x="63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5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7"/>
                    <a:pt x="55" y="27"/>
                    <a:pt x="56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8"/>
                  </a:cubicBezTo>
                  <a:lnTo>
                    <a:pt x="64" y="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CA3F21DF-DE44-D64A-829B-CFD6B26BD38C}"/>
              </a:ext>
            </a:extLst>
          </p:cNvPr>
          <p:cNvGrpSpPr/>
          <p:nvPr/>
        </p:nvGrpSpPr>
        <p:grpSpPr>
          <a:xfrm>
            <a:off x="2850573" y="3118934"/>
            <a:ext cx="1620000" cy="1949967"/>
            <a:chOff x="1388111" y="2459015"/>
            <a:chExt cx="1219200" cy="1536522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8A785149-2749-5641-A210-DDE343C7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AE558C0-34E8-C847-9B2E-6909A08F1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0" name="Group 21">
            <a:extLst>
              <a:ext uri="{FF2B5EF4-FFF2-40B4-BE49-F238E27FC236}">
                <a16:creationId xmlns:a16="http://schemas.microsoft.com/office/drawing/2014/main" id="{B0FBDEA9-9723-5946-8C32-D2266FA37501}"/>
              </a:ext>
            </a:extLst>
          </p:cNvPr>
          <p:cNvGrpSpPr/>
          <p:nvPr/>
        </p:nvGrpSpPr>
        <p:grpSpPr>
          <a:xfrm>
            <a:off x="5377642" y="2069069"/>
            <a:ext cx="1049867" cy="1049867"/>
            <a:chOff x="4178300" y="1689100"/>
            <a:chExt cx="787400" cy="787400"/>
          </a:xfrm>
        </p:grpSpPr>
        <p:grpSp>
          <p:nvGrpSpPr>
            <p:cNvPr id="21" name="Group 22">
              <a:extLst>
                <a:ext uri="{FF2B5EF4-FFF2-40B4-BE49-F238E27FC236}">
                  <a16:creationId xmlns:a16="http://schemas.microsoft.com/office/drawing/2014/main" id="{AE067047-17ED-0042-B3CD-4755C1B36047}"/>
                </a:ext>
              </a:extLst>
            </p:cNvPr>
            <p:cNvGrpSpPr/>
            <p:nvPr/>
          </p:nvGrpSpPr>
          <p:grpSpPr>
            <a:xfrm>
              <a:off x="4178300" y="1689100"/>
              <a:ext cx="787400" cy="787400"/>
              <a:chOff x="4343400" y="1854885"/>
              <a:chExt cx="457200" cy="457200"/>
            </a:xfrm>
          </p:grpSpPr>
          <p:sp>
            <p:nvSpPr>
              <p:cNvPr id="23" name="Oval 24">
                <a:extLst>
                  <a:ext uri="{FF2B5EF4-FFF2-40B4-BE49-F238E27FC236}">
                    <a16:creationId xmlns:a16="http://schemas.microsoft.com/office/drawing/2014/main" id="{4A2A5270-29A5-2D4C-A1D7-1C41B419E977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Oval 25">
                <a:extLst>
                  <a:ext uri="{FF2B5EF4-FFF2-40B4-BE49-F238E27FC236}">
                    <a16:creationId xmlns:a16="http://schemas.microsoft.com/office/drawing/2014/main" id="{4D0E82FC-FDAA-5D4B-8E33-4F761C2A0DE1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2" name="Freeform: Shape 23">
              <a:extLst>
                <a:ext uri="{FF2B5EF4-FFF2-40B4-BE49-F238E27FC236}">
                  <a16:creationId xmlns:a16="http://schemas.microsoft.com/office/drawing/2014/main" id="{02282448-A85A-9940-A4D3-13BC01695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954" y="1979868"/>
              <a:ext cx="284092" cy="205864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2" y="44"/>
                </a:cxn>
                <a:cxn ang="0">
                  <a:pos x="61" y="45"/>
                </a:cxn>
                <a:cxn ang="0">
                  <a:pos x="60" y="44"/>
                </a:cxn>
                <a:cxn ang="0">
                  <a:pos x="45" y="30"/>
                </a:cxn>
                <a:cxn ang="0">
                  <a:pos x="45" y="36"/>
                </a:cxn>
                <a:cxn ang="0">
                  <a:pos x="35" y="46"/>
                </a:cxn>
                <a:cxn ang="0">
                  <a:pos x="10" y="46"/>
                </a:cxn>
                <a:cxn ang="0">
                  <a:pos x="0" y="36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35" y="0"/>
                </a:cxn>
                <a:cxn ang="0">
                  <a:pos x="45" y="10"/>
                </a:cxn>
                <a:cxn ang="0">
                  <a:pos x="45" y="16"/>
                </a:cxn>
                <a:cxn ang="0">
                  <a:pos x="60" y="2"/>
                </a:cxn>
                <a:cxn ang="0">
                  <a:pos x="61" y="1"/>
                </a:cxn>
                <a:cxn ang="0">
                  <a:pos x="62" y="1"/>
                </a:cxn>
                <a:cxn ang="0">
                  <a:pos x="64" y="4"/>
                </a:cxn>
                <a:cxn ang="0">
                  <a:pos x="64" y="42"/>
                </a:cxn>
              </a:cxnLst>
              <a:rect l="0" t="0" r="r" b="b"/>
              <a:pathLst>
                <a:path w="64" h="46">
                  <a:moveTo>
                    <a:pt x="64" y="42"/>
                  </a:moveTo>
                  <a:cubicBezTo>
                    <a:pt x="64" y="43"/>
                    <a:pt x="63" y="44"/>
                    <a:pt x="62" y="44"/>
                  </a:cubicBezTo>
                  <a:cubicBezTo>
                    <a:pt x="62" y="45"/>
                    <a:pt x="62" y="45"/>
                    <a:pt x="61" y="45"/>
                  </a:cubicBezTo>
                  <a:cubicBezTo>
                    <a:pt x="61" y="45"/>
                    <a:pt x="60" y="44"/>
                    <a:pt x="60" y="4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1" y="1"/>
                    <a:pt x="61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2"/>
                    <a:pt x="64" y="3"/>
                    <a:pt x="64" y="4"/>
                  </a:cubicBezTo>
                  <a:lnTo>
                    <a:pt x="64" y="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5" name="Group 26">
            <a:extLst>
              <a:ext uri="{FF2B5EF4-FFF2-40B4-BE49-F238E27FC236}">
                <a16:creationId xmlns:a16="http://schemas.microsoft.com/office/drawing/2014/main" id="{AA51DE34-B574-204E-A4F5-DF0421DDFD28}"/>
              </a:ext>
            </a:extLst>
          </p:cNvPr>
          <p:cNvGrpSpPr/>
          <p:nvPr/>
        </p:nvGrpSpPr>
        <p:grpSpPr>
          <a:xfrm>
            <a:off x="5092576" y="3132343"/>
            <a:ext cx="1620000" cy="1949967"/>
            <a:chOff x="1388111" y="2459015"/>
            <a:chExt cx="1219200" cy="1536522"/>
          </a:xfrm>
        </p:grpSpPr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F3DF0746-20EF-E149-AC81-64E68D38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111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227E1181-394E-B348-B948-D79DB9383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030" y="3714750"/>
              <a:ext cx="233363" cy="180975"/>
            </a:xfrm>
            <a:custGeom>
              <a:avLst/>
              <a:gdLst/>
              <a:ahLst/>
              <a:cxnLst>
                <a:cxn ang="0">
                  <a:pos x="68" y="51"/>
                </a:cxn>
                <a:cxn ang="0">
                  <a:pos x="66" y="53"/>
                </a:cxn>
                <a:cxn ang="0">
                  <a:pos x="3" y="53"/>
                </a:cxn>
                <a:cxn ang="0">
                  <a:pos x="0" y="51"/>
                </a:cxn>
                <a:cxn ang="0">
                  <a:pos x="0" y="46"/>
                </a:cxn>
                <a:cxn ang="0">
                  <a:pos x="3" y="43"/>
                </a:cxn>
                <a:cxn ang="0">
                  <a:pos x="66" y="43"/>
                </a:cxn>
                <a:cxn ang="0">
                  <a:pos x="68" y="46"/>
                </a:cxn>
                <a:cxn ang="0">
                  <a:pos x="68" y="51"/>
                </a:cxn>
                <a:cxn ang="0">
                  <a:pos x="64" y="21"/>
                </a:cxn>
                <a:cxn ang="0">
                  <a:pos x="61" y="24"/>
                </a:cxn>
                <a:cxn ang="0">
                  <a:pos x="8" y="24"/>
                </a:cxn>
                <a:cxn ang="0">
                  <a:pos x="5" y="21"/>
                </a:cxn>
                <a:cxn ang="0">
                  <a:pos x="5" y="17"/>
                </a:cxn>
                <a:cxn ang="0">
                  <a:pos x="8" y="14"/>
                </a:cxn>
                <a:cxn ang="0">
                  <a:pos x="61" y="14"/>
                </a:cxn>
                <a:cxn ang="0">
                  <a:pos x="64" y="17"/>
                </a:cxn>
                <a:cxn ang="0">
                  <a:pos x="64" y="21"/>
                </a:cxn>
                <a:cxn ang="0">
                  <a:pos x="54" y="36"/>
                </a:cxn>
                <a:cxn ang="0">
                  <a:pos x="51" y="38"/>
                </a:cxn>
                <a:cxn ang="0">
                  <a:pos x="17" y="38"/>
                </a:cxn>
                <a:cxn ang="0">
                  <a:pos x="15" y="36"/>
                </a:cxn>
                <a:cxn ang="0">
                  <a:pos x="15" y="31"/>
                </a:cxn>
                <a:cxn ang="0">
                  <a:pos x="17" y="29"/>
                </a:cxn>
                <a:cxn ang="0">
                  <a:pos x="51" y="29"/>
                </a:cxn>
                <a:cxn ang="0">
                  <a:pos x="54" y="31"/>
                </a:cxn>
                <a:cxn ang="0">
                  <a:pos x="54" y="36"/>
                </a:cxn>
                <a:cxn ang="0">
                  <a:pos x="49" y="7"/>
                </a:cxn>
                <a:cxn ang="0">
                  <a:pos x="47" y="9"/>
                </a:cxn>
                <a:cxn ang="0">
                  <a:pos x="22" y="9"/>
                </a:cxn>
                <a:cxn ang="0">
                  <a:pos x="20" y="7"/>
                </a:cxn>
                <a:cxn ang="0">
                  <a:pos x="20" y="2"/>
                </a:cxn>
                <a:cxn ang="0">
                  <a:pos x="22" y="0"/>
                </a:cxn>
                <a:cxn ang="0">
                  <a:pos x="47" y="0"/>
                </a:cxn>
                <a:cxn ang="0">
                  <a:pos x="49" y="2"/>
                </a:cxn>
                <a:cxn ang="0">
                  <a:pos x="49" y="7"/>
                </a:cxn>
              </a:cxnLst>
              <a:rect l="0" t="0" r="r" b="b"/>
              <a:pathLst>
                <a:path w="68" h="53">
                  <a:moveTo>
                    <a:pt x="68" y="51"/>
                  </a:moveTo>
                  <a:cubicBezTo>
                    <a:pt x="68" y="52"/>
                    <a:pt x="67" y="53"/>
                    <a:pt x="66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2" y="53"/>
                    <a:pt x="0" y="52"/>
                    <a:pt x="0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2" y="43"/>
                    <a:pt x="3" y="4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7" y="43"/>
                    <a:pt x="68" y="44"/>
                    <a:pt x="68" y="46"/>
                  </a:cubicBezTo>
                  <a:lnTo>
                    <a:pt x="68" y="51"/>
                  </a:lnTo>
                  <a:close/>
                  <a:moveTo>
                    <a:pt x="64" y="21"/>
                  </a:moveTo>
                  <a:cubicBezTo>
                    <a:pt x="64" y="23"/>
                    <a:pt x="63" y="24"/>
                    <a:pt x="61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5" y="23"/>
                    <a:pt x="5" y="21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6" y="14"/>
                    <a:pt x="8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4" y="15"/>
                    <a:pt x="64" y="17"/>
                  </a:cubicBezTo>
                  <a:lnTo>
                    <a:pt x="64" y="21"/>
                  </a:lnTo>
                  <a:close/>
                  <a:moveTo>
                    <a:pt x="54" y="36"/>
                  </a:moveTo>
                  <a:cubicBezTo>
                    <a:pt x="54" y="37"/>
                    <a:pt x="53" y="38"/>
                    <a:pt x="5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8"/>
                    <a:pt x="15" y="37"/>
                    <a:pt x="15" y="36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0"/>
                    <a:pt x="16" y="29"/>
                    <a:pt x="17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3" y="29"/>
                    <a:pt x="54" y="30"/>
                    <a:pt x="54" y="31"/>
                  </a:cubicBezTo>
                  <a:lnTo>
                    <a:pt x="54" y="36"/>
                  </a:lnTo>
                  <a:close/>
                  <a:moveTo>
                    <a:pt x="49" y="7"/>
                  </a:moveTo>
                  <a:cubicBezTo>
                    <a:pt x="49" y="8"/>
                    <a:pt x="48" y="9"/>
                    <a:pt x="47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9"/>
                    <a:pt x="20" y="8"/>
                    <a:pt x="20" y="7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0"/>
                    <a:pt x="2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lnTo>
                    <a:pt x="49" y="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8" name="Group 30">
            <a:extLst>
              <a:ext uri="{FF2B5EF4-FFF2-40B4-BE49-F238E27FC236}">
                <a16:creationId xmlns:a16="http://schemas.microsoft.com/office/drawing/2014/main" id="{466CEC11-56CE-2A41-9A7A-E51575734232}"/>
              </a:ext>
            </a:extLst>
          </p:cNvPr>
          <p:cNvGrpSpPr/>
          <p:nvPr/>
        </p:nvGrpSpPr>
        <p:grpSpPr>
          <a:xfrm>
            <a:off x="7626317" y="2069069"/>
            <a:ext cx="1049867" cy="1049867"/>
            <a:chOff x="5759450" y="1689100"/>
            <a:chExt cx="787400" cy="787400"/>
          </a:xfrm>
        </p:grpSpPr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118E5217-E072-2C4C-AD2C-3D4AB135F5CA}"/>
                </a:ext>
              </a:extLst>
            </p:cNvPr>
            <p:cNvGrpSpPr/>
            <p:nvPr/>
          </p:nvGrpSpPr>
          <p:grpSpPr>
            <a:xfrm>
              <a:off x="5759450" y="1689100"/>
              <a:ext cx="787400" cy="787400"/>
              <a:chOff x="4343400" y="1854885"/>
              <a:chExt cx="457200" cy="457200"/>
            </a:xfrm>
          </p:grpSpPr>
          <p:sp>
            <p:nvSpPr>
              <p:cNvPr id="31" name="Oval 33">
                <a:extLst>
                  <a:ext uri="{FF2B5EF4-FFF2-40B4-BE49-F238E27FC236}">
                    <a16:creationId xmlns:a16="http://schemas.microsoft.com/office/drawing/2014/main" id="{DC91552F-6EE7-7740-9AD6-26F10564EB4A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2" name="Oval 34">
                <a:extLst>
                  <a:ext uri="{FF2B5EF4-FFF2-40B4-BE49-F238E27FC236}">
                    <a16:creationId xmlns:a16="http://schemas.microsoft.com/office/drawing/2014/main" id="{61BF5840-CEC1-A445-8403-669B37DA9F6B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F7424034-6CC0-4246-A1F2-C2B7CDAA9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661" y="1960311"/>
              <a:ext cx="244978" cy="244978"/>
            </a:xfrm>
            <a:custGeom>
              <a:avLst/>
              <a:gdLst/>
              <a:ahLst/>
              <a:cxnLst>
                <a:cxn ang="0">
                  <a:pos x="55" y="31"/>
                </a:cxn>
                <a:cxn ang="0">
                  <a:pos x="54" y="33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9" y="42"/>
                </a:cxn>
                <a:cxn ang="0">
                  <a:pos x="50" y="43"/>
                </a:cxn>
                <a:cxn ang="0">
                  <a:pos x="49" y="44"/>
                </a:cxn>
                <a:cxn ang="0">
                  <a:pos x="43" y="50"/>
                </a:cxn>
                <a:cxn ang="0">
                  <a:pos x="42" y="50"/>
                </a:cxn>
                <a:cxn ang="0">
                  <a:pos x="37" y="46"/>
                </a:cxn>
                <a:cxn ang="0">
                  <a:pos x="33" y="47"/>
                </a:cxn>
                <a:cxn ang="0">
                  <a:pos x="32" y="54"/>
                </a:cxn>
                <a:cxn ang="0">
                  <a:pos x="31" y="55"/>
                </a:cxn>
                <a:cxn ang="0">
                  <a:pos x="23" y="55"/>
                </a:cxn>
                <a:cxn ang="0">
                  <a:pos x="22" y="54"/>
                </a:cxn>
                <a:cxn ang="0">
                  <a:pos x="21" y="47"/>
                </a:cxn>
                <a:cxn ang="0">
                  <a:pos x="18" y="46"/>
                </a:cxn>
                <a:cxn ang="0">
                  <a:pos x="13" y="50"/>
                </a:cxn>
                <a:cxn ang="0">
                  <a:pos x="12" y="50"/>
                </a:cxn>
                <a:cxn ang="0">
                  <a:pos x="11" y="50"/>
                </a:cxn>
                <a:cxn ang="0">
                  <a:pos x="5" y="44"/>
                </a:cxn>
                <a:cxn ang="0">
                  <a:pos x="5" y="43"/>
                </a:cxn>
                <a:cxn ang="0">
                  <a:pos x="5" y="42"/>
                </a:cxn>
                <a:cxn ang="0">
                  <a:pos x="9" y="37"/>
                </a:cxn>
                <a:cxn ang="0">
                  <a:pos x="7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23"/>
                </a:cxn>
                <a:cxn ang="0">
                  <a:pos x="1" y="22"/>
                </a:cxn>
                <a:cxn ang="0">
                  <a:pos x="7" y="21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2" y="5"/>
                </a:cxn>
                <a:cxn ang="0">
                  <a:pos x="13" y="5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2" y="1"/>
                </a:cxn>
                <a:cxn ang="0">
                  <a:pos x="23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8"/>
                </a:cxn>
                <a:cxn ang="0">
                  <a:pos x="37" y="9"/>
                </a:cxn>
                <a:cxn ang="0">
                  <a:pos x="42" y="5"/>
                </a:cxn>
                <a:cxn ang="0">
                  <a:pos x="43" y="5"/>
                </a:cxn>
                <a:cxn ang="0">
                  <a:pos x="43" y="5"/>
                </a:cxn>
                <a:cxn ang="0">
                  <a:pos x="49" y="11"/>
                </a:cxn>
                <a:cxn ang="0">
                  <a:pos x="50" y="12"/>
                </a:cxn>
                <a:cxn ang="0">
                  <a:pos x="49" y="13"/>
                </a:cxn>
                <a:cxn ang="0">
                  <a:pos x="46" y="18"/>
                </a:cxn>
                <a:cxn ang="0">
                  <a:pos x="47" y="21"/>
                </a:cxn>
                <a:cxn ang="0">
                  <a:pos x="54" y="22"/>
                </a:cxn>
                <a:cxn ang="0">
                  <a:pos x="55" y="23"/>
                </a:cxn>
                <a:cxn ang="0">
                  <a:pos x="55" y="31"/>
                </a:cxn>
                <a:cxn ang="0">
                  <a:pos x="27" y="18"/>
                </a:cxn>
                <a:cxn ang="0">
                  <a:pos x="18" y="27"/>
                </a:cxn>
                <a:cxn ang="0">
                  <a:pos x="27" y="36"/>
                </a:cxn>
                <a:cxn ang="0">
                  <a:pos x="36" y="27"/>
                </a:cxn>
                <a:cxn ang="0">
                  <a:pos x="27" y="18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3" name="Group 35">
            <a:extLst>
              <a:ext uri="{FF2B5EF4-FFF2-40B4-BE49-F238E27FC236}">
                <a16:creationId xmlns:a16="http://schemas.microsoft.com/office/drawing/2014/main" id="{16491007-AE5E-B648-B1BE-703B3DC69790}"/>
              </a:ext>
            </a:extLst>
          </p:cNvPr>
          <p:cNvGrpSpPr/>
          <p:nvPr/>
        </p:nvGrpSpPr>
        <p:grpSpPr>
          <a:xfrm flipH="1">
            <a:off x="7341251" y="3132344"/>
            <a:ext cx="1620000" cy="1949967"/>
            <a:chOff x="3171825" y="2459015"/>
            <a:chExt cx="1219200" cy="1536522"/>
          </a:xfrm>
        </p:grpSpPr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5EC93C6A-B1DE-6649-A624-2C5A85FB1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4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4CDE7535-9041-CE48-94F6-862A62FC6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36" name="Group 39">
            <a:extLst>
              <a:ext uri="{FF2B5EF4-FFF2-40B4-BE49-F238E27FC236}">
                <a16:creationId xmlns:a16="http://schemas.microsoft.com/office/drawing/2014/main" id="{03F37059-CC62-7F47-87FE-CE284FDD29D3}"/>
              </a:ext>
            </a:extLst>
          </p:cNvPr>
          <p:cNvGrpSpPr/>
          <p:nvPr/>
        </p:nvGrpSpPr>
        <p:grpSpPr>
          <a:xfrm>
            <a:off x="9825089" y="2082476"/>
            <a:ext cx="1049867" cy="1049867"/>
            <a:chOff x="7340600" y="1689100"/>
            <a:chExt cx="787400" cy="787400"/>
          </a:xfrm>
        </p:grpSpPr>
        <p:grpSp>
          <p:nvGrpSpPr>
            <p:cNvPr id="37" name="Group 40">
              <a:extLst>
                <a:ext uri="{FF2B5EF4-FFF2-40B4-BE49-F238E27FC236}">
                  <a16:creationId xmlns:a16="http://schemas.microsoft.com/office/drawing/2014/main" id="{DF529922-157C-714D-81DA-84EA4FCB762D}"/>
                </a:ext>
              </a:extLst>
            </p:cNvPr>
            <p:cNvGrpSpPr/>
            <p:nvPr/>
          </p:nvGrpSpPr>
          <p:grpSpPr>
            <a:xfrm>
              <a:off x="7340600" y="1689100"/>
              <a:ext cx="787400" cy="787400"/>
              <a:chOff x="4343400" y="1854885"/>
              <a:chExt cx="457200" cy="457200"/>
            </a:xfrm>
          </p:grpSpPr>
          <p:sp>
            <p:nvSpPr>
              <p:cNvPr id="39" name="Oval 42">
                <a:extLst>
                  <a:ext uri="{FF2B5EF4-FFF2-40B4-BE49-F238E27FC236}">
                    <a16:creationId xmlns:a16="http://schemas.microsoft.com/office/drawing/2014/main" id="{A25B7585-9597-604D-8F24-83EE257D15C1}"/>
                  </a:ext>
                </a:extLst>
              </p:cNvPr>
              <p:cNvSpPr/>
              <p:nvPr/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0" name="Oval 43">
                <a:extLst>
                  <a:ext uri="{FF2B5EF4-FFF2-40B4-BE49-F238E27FC236}">
                    <a16:creationId xmlns:a16="http://schemas.microsoft.com/office/drawing/2014/main" id="{1BE87A02-F9A0-C049-8D7B-6729B8C2262E}"/>
                  </a:ext>
                </a:extLst>
              </p:cNvPr>
              <p:cNvSpPr/>
              <p:nvPr/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38" name="Freeform: Shape 41">
              <a:extLst>
                <a:ext uri="{FF2B5EF4-FFF2-40B4-BE49-F238E27FC236}">
                  <a16:creationId xmlns:a16="http://schemas.microsoft.com/office/drawing/2014/main" id="{939E277E-6D95-1F4D-A97B-87DE28806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6665" y="1979869"/>
              <a:ext cx="255270" cy="205862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1" name="Group 44">
            <a:extLst>
              <a:ext uri="{FF2B5EF4-FFF2-40B4-BE49-F238E27FC236}">
                <a16:creationId xmlns:a16="http://schemas.microsoft.com/office/drawing/2014/main" id="{24F36F4F-3B5D-104E-AA52-AA1ED07E6BDE}"/>
              </a:ext>
            </a:extLst>
          </p:cNvPr>
          <p:cNvGrpSpPr/>
          <p:nvPr/>
        </p:nvGrpSpPr>
        <p:grpSpPr>
          <a:xfrm flipH="1">
            <a:off x="9567023" y="3118936"/>
            <a:ext cx="1620000" cy="1949967"/>
            <a:chOff x="3171825" y="2459015"/>
            <a:chExt cx="1219200" cy="1536522"/>
          </a:xfrm>
        </p:grpSpPr>
        <p:sp>
          <p:nvSpPr>
            <p:cNvPr id="42" name="Freeform: Shape 45">
              <a:extLst>
                <a:ext uri="{FF2B5EF4-FFF2-40B4-BE49-F238E27FC236}">
                  <a16:creationId xmlns:a16="http://schemas.microsoft.com/office/drawing/2014/main" id="{D9CB586B-89BF-F04B-99E9-F07007216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2459015"/>
              <a:ext cx="1219200" cy="1536522"/>
            </a:xfrm>
            <a:custGeom>
              <a:avLst/>
              <a:gdLst>
                <a:gd name="T0" fmla="*/ 3360 w 3360"/>
                <a:gd name="T1" fmla="*/ 2115 h 2115"/>
                <a:gd name="T2" fmla="*/ 1680 w 3360"/>
                <a:gd name="T3" fmla="*/ 0 h 2115"/>
                <a:gd name="T4" fmla="*/ 0 w 3360"/>
                <a:gd name="T5" fmla="*/ 2115 h 2115"/>
                <a:gd name="T6" fmla="*/ 3360 w 3360"/>
                <a:gd name="T7" fmla="*/ 2115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0" h="2115">
                  <a:moveTo>
                    <a:pt x="3360" y="2115"/>
                  </a:moveTo>
                  <a:cubicBezTo>
                    <a:pt x="3360" y="2115"/>
                    <a:pt x="1956" y="1734"/>
                    <a:pt x="1680" y="0"/>
                  </a:cubicBezTo>
                  <a:cubicBezTo>
                    <a:pt x="1404" y="1734"/>
                    <a:pt x="0" y="2115"/>
                    <a:pt x="0" y="2115"/>
                  </a:cubicBezTo>
                  <a:lnTo>
                    <a:pt x="3360" y="2115"/>
                  </a:lnTo>
                  <a:close/>
                </a:path>
              </a:pathLst>
            </a:custGeom>
            <a:solidFill>
              <a:schemeClr val="accent5">
                <a:alpha val="9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Freeform: Shape 46">
              <a:extLst>
                <a:ext uri="{FF2B5EF4-FFF2-40B4-BE49-F238E27FC236}">
                  <a16:creationId xmlns:a16="http://schemas.microsoft.com/office/drawing/2014/main" id="{FD90023B-B6A0-FA4A-8A42-D161C84F7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3738983"/>
              <a:ext cx="193039" cy="153943"/>
            </a:xfrm>
            <a:custGeom>
              <a:avLst/>
              <a:gdLst/>
              <a:ahLst/>
              <a:cxnLst>
                <a:cxn ang="0">
                  <a:pos x="73" y="52"/>
                </a:cxn>
                <a:cxn ang="0">
                  <a:pos x="67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52"/>
                </a:cxn>
                <a:cxn ang="0">
                  <a:pos x="7" y="4"/>
                </a:cxn>
                <a:cxn ang="0">
                  <a:pos x="5" y="6"/>
                </a:cxn>
                <a:cxn ang="0">
                  <a:pos x="5" y="52"/>
                </a:cxn>
                <a:cxn ang="0">
                  <a:pos x="7" y="53"/>
                </a:cxn>
                <a:cxn ang="0">
                  <a:pos x="67" y="53"/>
                </a:cxn>
                <a:cxn ang="0">
                  <a:pos x="68" y="52"/>
                </a:cxn>
                <a:cxn ang="0">
                  <a:pos x="68" y="6"/>
                </a:cxn>
                <a:cxn ang="0">
                  <a:pos x="67" y="4"/>
                </a:cxn>
                <a:cxn ang="0">
                  <a:pos x="7" y="4"/>
                </a:cxn>
                <a:cxn ang="0">
                  <a:pos x="17" y="24"/>
                </a:cxn>
                <a:cxn ang="0">
                  <a:pos x="10" y="17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17" y="24"/>
                </a:cxn>
                <a:cxn ang="0">
                  <a:pos x="64" y="48"/>
                </a:cxn>
                <a:cxn ang="0">
                  <a:pos x="10" y="48"/>
                </a:cxn>
                <a:cxn ang="0">
                  <a:pos x="10" y="41"/>
                </a:cxn>
                <a:cxn ang="0">
                  <a:pos x="22" y="29"/>
                </a:cxn>
                <a:cxn ang="0">
                  <a:pos x="28" y="35"/>
                </a:cxn>
                <a:cxn ang="0">
                  <a:pos x="48" y="15"/>
                </a:cxn>
                <a:cxn ang="0">
                  <a:pos x="64" y="31"/>
                </a:cxn>
                <a:cxn ang="0">
                  <a:pos x="64" y="48"/>
                </a:cxn>
              </a:cxnLst>
              <a:rect l="0" t="0" r="r" b="b"/>
              <a:pathLst>
                <a:path w="73" h="58">
                  <a:moveTo>
                    <a:pt x="73" y="52"/>
                  </a:moveTo>
                  <a:cubicBezTo>
                    <a:pt x="73" y="55"/>
                    <a:pt x="71" y="58"/>
                    <a:pt x="6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0"/>
                    <a:pt x="73" y="2"/>
                    <a:pt x="73" y="6"/>
                  </a:cubicBezTo>
                  <a:lnTo>
                    <a:pt x="73" y="52"/>
                  </a:ln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6" y="53"/>
                    <a:pt x="7" y="5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53"/>
                    <a:pt x="68" y="52"/>
                    <a:pt x="68" y="52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68" y="5"/>
                    <a:pt x="68" y="4"/>
                    <a:pt x="67" y="4"/>
                  </a:cubicBezTo>
                  <a:lnTo>
                    <a:pt x="7" y="4"/>
                  </a:lnTo>
                  <a:close/>
                  <a:moveTo>
                    <a:pt x="17" y="24"/>
                  </a:moveTo>
                  <a:cubicBezTo>
                    <a:pt x="13" y="24"/>
                    <a:pt x="10" y="21"/>
                    <a:pt x="10" y="17"/>
                  </a:cubicBezTo>
                  <a:cubicBezTo>
                    <a:pt x="10" y="13"/>
                    <a:pt x="13" y="9"/>
                    <a:pt x="17" y="9"/>
                  </a:cubicBezTo>
                  <a:cubicBezTo>
                    <a:pt x="21" y="9"/>
                    <a:pt x="25" y="13"/>
                    <a:pt x="25" y="17"/>
                  </a:cubicBezTo>
                  <a:cubicBezTo>
                    <a:pt x="25" y="21"/>
                    <a:pt x="21" y="24"/>
                    <a:pt x="17" y="24"/>
                  </a:cubicBezTo>
                  <a:close/>
                  <a:moveTo>
                    <a:pt x="64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64" y="31"/>
                    <a:pt x="64" y="31"/>
                    <a:pt x="64" y="31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5" name="TextBox 49">
            <a:extLst>
              <a:ext uri="{FF2B5EF4-FFF2-40B4-BE49-F238E27FC236}">
                <a16:creationId xmlns:a16="http://schemas.microsoft.com/office/drawing/2014/main" id="{108ECC95-6066-4747-B120-A12EC72C6F10}"/>
              </a:ext>
            </a:extLst>
          </p:cNvPr>
          <p:cNvSpPr txBox="1"/>
          <p:nvPr/>
        </p:nvSpPr>
        <p:spPr>
          <a:xfrm>
            <a:off x="676364" y="5054357"/>
            <a:ext cx="1632628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uk-UA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ea"/>
                <a:sym typeface="+mn-lt"/>
              </a:rPr>
              <a:t>Плануємо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ea"/>
              <a:sym typeface="+mn-lt"/>
            </a:endParaRPr>
          </a:p>
        </p:txBody>
      </p:sp>
      <p:sp>
        <p:nvSpPr>
          <p:cNvPr id="48" name="TextBox 52">
            <a:extLst>
              <a:ext uri="{FF2B5EF4-FFF2-40B4-BE49-F238E27FC236}">
                <a16:creationId xmlns:a16="http://schemas.microsoft.com/office/drawing/2014/main" id="{C7F2AE0E-136B-DB49-981C-B5DAA42D8145}"/>
              </a:ext>
            </a:extLst>
          </p:cNvPr>
          <p:cNvSpPr txBox="1"/>
          <p:nvPr/>
        </p:nvSpPr>
        <p:spPr>
          <a:xfrm>
            <a:off x="2810991" y="5054356"/>
            <a:ext cx="1779585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uk-UA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ea"/>
                <a:sym typeface="+mn-lt"/>
              </a:rPr>
              <a:t>Комунікуємо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ea"/>
              <a:sym typeface="+mn-lt"/>
            </a:endParaRPr>
          </a:p>
        </p:txBody>
      </p:sp>
      <p:sp>
        <p:nvSpPr>
          <p:cNvPr id="51" name="TextBox 55">
            <a:extLst>
              <a:ext uri="{FF2B5EF4-FFF2-40B4-BE49-F238E27FC236}">
                <a16:creationId xmlns:a16="http://schemas.microsoft.com/office/drawing/2014/main" id="{08524556-A9A8-D142-A96A-DAFF189696AF}"/>
              </a:ext>
            </a:extLst>
          </p:cNvPr>
          <p:cNvSpPr txBox="1"/>
          <p:nvPr/>
        </p:nvSpPr>
        <p:spPr>
          <a:xfrm>
            <a:off x="5111733" y="5070319"/>
            <a:ext cx="1632628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uk-UA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ea"/>
                <a:sym typeface="+mn-lt"/>
              </a:rPr>
              <a:t>Ділимося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ea"/>
              <a:sym typeface="+mn-lt"/>
            </a:endParaRPr>
          </a:p>
        </p:txBody>
      </p:sp>
      <p:sp>
        <p:nvSpPr>
          <p:cNvPr id="54" name="TextBox 58">
            <a:extLst>
              <a:ext uri="{FF2B5EF4-FFF2-40B4-BE49-F238E27FC236}">
                <a16:creationId xmlns:a16="http://schemas.microsoft.com/office/drawing/2014/main" id="{6A3C9776-F048-A347-8734-ACABE80368DE}"/>
              </a:ext>
            </a:extLst>
          </p:cNvPr>
          <p:cNvSpPr txBox="1"/>
          <p:nvPr/>
        </p:nvSpPr>
        <p:spPr>
          <a:xfrm>
            <a:off x="7240403" y="5068903"/>
            <a:ext cx="1632628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uk-UA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ea"/>
                <a:sym typeface="+mn-lt"/>
              </a:rPr>
              <a:t>Удосконалюємо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ea"/>
              <a:sym typeface="+mn-lt"/>
            </a:endParaRPr>
          </a:p>
        </p:txBody>
      </p:sp>
      <p:sp>
        <p:nvSpPr>
          <p:cNvPr id="57" name="TextBox 61">
            <a:extLst>
              <a:ext uri="{FF2B5EF4-FFF2-40B4-BE49-F238E27FC236}">
                <a16:creationId xmlns:a16="http://schemas.microsoft.com/office/drawing/2014/main" id="{6376FAB9-E5FA-8349-B718-276D0FF70620}"/>
              </a:ext>
            </a:extLst>
          </p:cNvPr>
          <p:cNvSpPr txBox="1"/>
          <p:nvPr/>
        </p:nvSpPr>
        <p:spPr>
          <a:xfrm>
            <a:off x="9495034" y="5070319"/>
            <a:ext cx="2276756" cy="467931"/>
          </a:xfrm>
          <a:prstGeom prst="rect">
            <a:avLst/>
          </a:prstGeom>
          <a:noFill/>
        </p:spPr>
        <p:txBody>
          <a:bodyPr wrap="none" lIns="0" tIns="0" rIns="0" bIns="0" anchor="ctr" anchorCtr="1">
            <a:normAutofit/>
          </a:bodyPr>
          <a:lstStyle/>
          <a:p>
            <a:pPr algn="ctr"/>
            <a:r>
              <a:rPr lang="uk-UA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ea"/>
                <a:sym typeface="+mn-lt"/>
              </a:rPr>
              <a:t>Приймаємо рішення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ea"/>
              <a:sym typeface="+mn-lt"/>
            </a:endParaRPr>
          </a:p>
        </p:txBody>
      </p:sp>
      <p:pic>
        <p:nvPicPr>
          <p:cNvPr id="60" name="Рисунок 59" descr="Ternivskiy">
            <a:extLst>
              <a:ext uri="{FF2B5EF4-FFF2-40B4-BE49-F238E27FC236}">
                <a16:creationId xmlns:a16="http://schemas.microsoft.com/office/drawing/2014/main" id="{14427DDA-1245-480A-9CC9-972725AC88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99A3E0-75C9-4624-BCD9-158446C17BAF}"/>
              </a:ext>
            </a:extLst>
          </p:cNvPr>
          <p:cNvSpPr/>
          <p:nvPr/>
        </p:nvSpPr>
        <p:spPr>
          <a:xfrm>
            <a:off x="440779" y="5799587"/>
            <a:ext cx="11331011" cy="852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Критикуйте, дискутуйте, заперечуйте, але пропонуйте своє бачення! Якщо у Вас є ідея, у яку Ви по-справжньому вірите, то робіть щось, інакше вона так і залишиться лише ідеєю.</a:t>
            </a:r>
            <a:endParaRPr lang="aa-E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ernivskiy">
            <a:extLst>
              <a:ext uri="{FF2B5EF4-FFF2-40B4-BE49-F238E27FC236}">
                <a16:creationId xmlns:a16="http://schemas.microsoft.com/office/drawing/2014/main" id="{7CF309AA-6E1C-46EC-9AAC-BEC316E4C4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975075-D628-427A-BEA2-9ECF25139A6F}"/>
              </a:ext>
            </a:extLst>
          </p:cNvPr>
          <p:cNvSpPr/>
          <p:nvPr/>
        </p:nvSpPr>
        <p:spPr>
          <a:xfrm>
            <a:off x="2665669" y="240367"/>
            <a:ext cx="75440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SWOT</a:t>
            </a:r>
            <a:r>
              <a:rPr lang="uk-UA" sz="44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-аналіз (адміністрація)</a:t>
            </a:r>
          </a:p>
          <a:p>
            <a:r>
              <a:rPr lang="uk-UA" sz="28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(за наслідками анкетування – 68% респондентів)</a:t>
            </a:r>
            <a:endParaRPr lang="aa-ET" sz="28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76D9D35-4B84-4003-B275-222BEDA51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762369"/>
              </p:ext>
            </p:extLst>
          </p:nvPr>
        </p:nvGraphicFramePr>
        <p:xfrm>
          <a:off x="1580224" y="1411550"/>
          <a:ext cx="10440000" cy="4601257"/>
        </p:xfrm>
        <a:graphic>
          <a:graphicData uri="http://schemas.openxmlformats.org/drawingml/2006/table">
            <a:tbl>
              <a:tblPr firstRow="1" firstCol="1" bandRow="1"/>
              <a:tblGrid>
                <a:gridCol w="5220000">
                  <a:extLst>
                    <a:ext uri="{9D8B030D-6E8A-4147-A177-3AD203B41FA5}">
                      <a16:colId xmlns:a16="http://schemas.microsoft.com/office/drawing/2014/main" val="3340485290"/>
                    </a:ext>
                  </a:extLst>
                </a:gridCol>
                <a:gridCol w="5220000">
                  <a:extLst>
                    <a:ext uri="{9D8B030D-6E8A-4147-A177-3AD203B41FA5}">
                      <a16:colId xmlns:a16="http://schemas.microsoft.com/office/drawing/2014/main" val="2240819215"/>
                    </a:ext>
                  </a:extLst>
                </a:gridCol>
              </a:tblGrid>
              <a:tr h="462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noProof="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Сильні сторони управління КТЛ КМР</a:t>
                      </a:r>
                      <a:endParaRPr lang="uk-UA" sz="2000" noProof="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Слабкі сторони управління КТЛ КМР</a:t>
                      </a:r>
                      <a:endParaRPr lang="aa-ET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522137"/>
                  </a:ext>
                </a:extLst>
              </a:tr>
              <a:tr h="1852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spc="15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Командна робота</a:t>
                      </a:r>
                      <a:r>
                        <a:rPr lang="aa-ET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професіоналізм, творчий підхід,  комунікабельність, індивідуальність, інноваційний підхід до розвитку закладу.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Адміністрація постійно формує перспективні шляхи розвитку ліцею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Діджиталізація 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управлінського процесу, високий рівень співпраці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в повному обсязі долучається педагогічний колектив до аналізу, моніторингу.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Слабкий контроль за своїми управлінськими рекомендаціями за наслідками аналізу, моніторингу.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Широке коло питань, які потребують глибокого занурення, через це постійний брак часу 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Вчасність аналітичної діяльності та доведення до колективу </a:t>
                      </a:r>
                      <a:r>
                        <a:rPr lang="uk-UA" sz="1800" noProof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коригування 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подальшої роботи.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847778"/>
                  </a:ext>
                </a:extLst>
              </a:tr>
              <a:tr h="3679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Можливості управління КТЛ КМР</a:t>
                      </a:r>
                      <a:endParaRPr lang="aa-ET" sz="2000" dirty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Ризики в управлінні КТЛ КМР</a:t>
                      </a:r>
                      <a:endParaRPr lang="aa-ET" sz="20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894510"/>
                  </a:ext>
                </a:extLst>
              </a:tr>
              <a:tr h="9146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Високий рівень якості освітніх послуг закладу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Стабільне функціонування колективу як єдиного організму.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Ефективне використання існуючого потенціалу, усунення наявних слабких місць, нейтралізації можливих ризиків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Втрата рейтингу закладу серед академічних ліцеїв.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Часткова відірваність від колективу у прийнятті деяких рішень.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Велика кількість звітних паперів - знижується «живе» спілкування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498726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6" y="164989"/>
            <a:ext cx="3201227" cy="9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83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nivskiy">
            <a:extLst>
              <a:ext uri="{FF2B5EF4-FFF2-40B4-BE49-F238E27FC236}">
                <a16:creationId xmlns:a16="http://schemas.microsoft.com/office/drawing/2014/main" id="{62C17101-2B2D-404F-8285-55C88424B7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8652FD-01A9-41B2-997D-45EDE4980F1B}"/>
              </a:ext>
            </a:extLst>
          </p:cNvPr>
          <p:cNvSpPr/>
          <p:nvPr/>
        </p:nvSpPr>
        <p:spPr>
          <a:xfrm>
            <a:off x="2626925" y="89381"/>
            <a:ext cx="9467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W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O</a:t>
            </a:r>
            <a:r>
              <a:rPr lang="en-US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T</a:t>
            </a:r>
            <a:r>
              <a:rPr lang="uk-UA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-аналіз, управління (</a:t>
            </a:r>
            <a:r>
              <a:rPr lang="uk-UA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педагогічний колектив</a:t>
            </a:r>
            <a:r>
              <a:rPr lang="uk-UA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)</a:t>
            </a:r>
            <a:endParaRPr lang="aa-E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5BA4949-B90B-4F67-B2B5-5E2252CFB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441121"/>
              </p:ext>
            </p:extLst>
          </p:nvPr>
        </p:nvGraphicFramePr>
        <p:xfrm>
          <a:off x="1654068" y="965194"/>
          <a:ext cx="10440000" cy="5789678"/>
        </p:xfrm>
        <a:graphic>
          <a:graphicData uri="http://schemas.openxmlformats.org/drawingml/2006/table">
            <a:tbl>
              <a:tblPr firstRow="1" firstCol="1" bandRow="1"/>
              <a:tblGrid>
                <a:gridCol w="5220000">
                  <a:extLst>
                    <a:ext uri="{9D8B030D-6E8A-4147-A177-3AD203B41FA5}">
                      <a16:colId xmlns:a16="http://schemas.microsoft.com/office/drawing/2014/main" val="3340485290"/>
                    </a:ext>
                  </a:extLst>
                </a:gridCol>
                <a:gridCol w="5220000">
                  <a:extLst>
                    <a:ext uri="{9D8B030D-6E8A-4147-A177-3AD203B41FA5}">
                      <a16:colId xmlns:a16="http://schemas.microsoft.com/office/drawing/2014/main" val="2240819215"/>
                    </a:ext>
                  </a:extLst>
                </a:gridCol>
              </a:tblGrid>
              <a:tr h="470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Сильні сторони управління КТЛ КМР</a:t>
                      </a:r>
                      <a:endParaRPr lang="aa-ET" sz="20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Слабкі сторони управління КТЛ КМР</a:t>
                      </a:r>
                      <a:endParaRPr lang="aa-ET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522137"/>
                  </a:ext>
                </a:extLst>
              </a:tr>
              <a:tr h="2525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spc="15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Командна робота</a:t>
                      </a:r>
                      <a:r>
                        <a:rPr lang="aa-ET" sz="18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професіоналізм, творчий підхід, комунікабельність, індивідуальність.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Орієнтація на сучасні тенденції в освіті щодо навчання дітей, вчителів. Креативна адміністративна команда.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Доброзичлива атмосфера при різного характеру комунікаціях. Організованість і розуміння.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Високий фаховий рівень членів адміністрації.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Прозора структура управління.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Більше сміливості, свободи, менше номенклатурності.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Залежність від ситуації в суспільстві , від думки місцевих органів. Залежність від самої системи 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Намагання виконати всі розпорядження без виключення.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Нечітка структура нарад, суть подається наприкінці зборів </a:t>
                      </a:r>
                      <a:r>
                        <a:rPr lang="uk-UA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зім'ято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нашвидкоруч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, багатозадачність, перевитрата часу, відсутність динамічності, ієрархічність., потакання вимогливим батькам.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noProof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847778"/>
                  </a:ext>
                </a:extLst>
              </a:tr>
              <a:tr h="374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Можливості управління КТЛ КМР</a:t>
                      </a:r>
                      <a:endParaRPr lang="aa-ET" sz="2000" dirty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Ризики в управлінні КТЛ КМР</a:t>
                      </a:r>
                      <a:endParaRPr lang="aa-ET" sz="20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894510"/>
                  </a:ext>
                </a:extLst>
              </a:tr>
              <a:tr h="9305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Необмежені, при бажанні зможуть все. Виконання зазначених цілей, стратегій. Створення сучасної системи партнерства школи, сім'ї, громадських організацій. Залучення до співпраці фахівців, спонсорів, волонтерів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розширення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мережі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класів,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збільшення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педколективу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пошук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грантів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повну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комплектацію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навчальних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кабінетів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лабораторій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800" noProof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Зниження вмотивованості вчителів через брак вільного часу, матеріального забезпечення та педагогічного вигорання.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Обмеження в умовах воєнного стану, недостатність фінансування для </a:t>
                      </a:r>
                      <a:r>
                        <a:rPr lang="uk-UA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конкурентноспроможності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Відносини між людьми. Відволікання від основної педагогічної роботи і через це перевантаження та емоційне вигорання всіх членів колективу.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4987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11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rnivskiy">
            <a:extLst>
              <a:ext uri="{FF2B5EF4-FFF2-40B4-BE49-F238E27FC236}">
                <a16:creationId xmlns:a16="http://schemas.microsoft.com/office/drawing/2014/main" id="{2663E670-EFB0-4840-B716-4E19CC657A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63" y="372862"/>
            <a:ext cx="1387963" cy="1194084"/>
          </a:xfrm>
          <a:prstGeom prst="rect">
            <a:avLst/>
          </a:prstGeom>
          <a:noFill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6344C12-9685-45D9-BB06-3DC50E97D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573896"/>
              </p:ext>
            </p:extLst>
          </p:nvPr>
        </p:nvGraphicFramePr>
        <p:xfrm>
          <a:off x="1720744" y="1229373"/>
          <a:ext cx="10440000" cy="5496181"/>
        </p:xfrm>
        <a:graphic>
          <a:graphicData uri="http://schemas.openxmlformats.org/drawingml/2006/table">
            <a:tbl>
              <a:tblPr firstRow="1" firstCol="1" bandRow="1"/>
              <a:tblGrid>
                <a:gridCol w="5220000">
                  <a:extLst>
                    <a:ext uri="{9D8B030D-6E8A-4147-A177-3AD203B41FA5}">
                      <a16:colId xmlns:a16="http://schemas.microsoft.com/office/drawing/2014/main" val="3340485290"/>
                    </a:ext>
                  </a:extLst>
                </a:gridCol>
                <a:gridCol w="5220000">
                  <a:extLst>
                    <a:ext uri="{9D8B030D-6E8A-4147-A177-3AD203B41FA5}">
                      <a16:colId xmlns:a16="http://schemas.microsoft.com/office/drawing/2014/main" val="2240819215"/>
                    </a:ext>
                  </a:extLst>
                </a:gridCol>
              </a:tblGrid>
              <a:tr h="470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Сильні сторони педагогічного колективу</a:t>
                      </a:r>
                      <a:endParaRPr lang="aa-ET" sz="20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Слабкі сторони педагогічного колективу</a:t>
                      </a:r>
                      <a:endParaRPr lang="aa-ET" sz="2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522137"/>
                  </a:ext>
                </a:extLst>
              </a:tr>
              <a:tr h="2525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spc="15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Високий фаховий рівень, креативність, бажання вдосконалюватись, ділитись своїми знахідками, взаємодопомога, доброзичливість, вміння порадіти успіхам колег.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Підтримка, вміння працювати як один організм 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(команда).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Згуртована команда професійних, толерантних та вимогливих педагогів; впровадження профільного навчання ; удосконалення навичок використання технологій дистанційного навчання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Недостатнє обладнання кабінетів сучасними засобами навчання.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Нерішучість, бажання обійти складні моменти у спілкуванні з учнями ; великий об'єм домашніх завдань, які не завжди виправдовують себе.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декого вигорання, стомлюваність, перенавантаження обов'язками і не тільки на роботі.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Емоційне вигорання і нестабільність від створеної ситуації навколо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847778"/>
                  </a:ext>
                </a:extLst>
              </a:tr>
              <a:tr h="374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Можливості педагогічного колективу</a:t>
                      </a:r>
                      <a:endParaRPr lang="aa-ET" sz="2000" dirty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Ризики педагогічного колективу</a:t>
                      </a:r>
                      <a:endParaRPr lang="aa-ET" sz="20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894510"/>
                  </a:ext>
                </a:extLst>
              </a:tr>
              <a:tr h="9305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Необмежені, особливо при можливості пізнати нове.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Підтримувати високий рівень знань та всебічно розвивати здобувачів освіти; впровадити інноваційні освітні технології з акцентом на практичність застосування набутих знань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Постійний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рух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уперед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розвиток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сучасних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технологій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навчання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конкурентноздатність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800" noProof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Прихильність батьків до традиційних форм та методів навчання та виховання, упереджене ставлення до новацій.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Зупинитись або втратити ритм. 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Ризики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втратити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відчуття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командного духу на момент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дистанційної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noProof="0" dirty="0" err="1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праці</a:t>
                      </a:r>
                      <a:r>
                        <a:rPr lang="ru-RU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uk-UA" sz="1800" noProof="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Зниження якості освіти через тривале дистанційне навчання.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498726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86F95F-182F-4DF0-98DC-4DFF8BF68AE8}"/>
              </a:ext>
            </a:extLst>
          </p:cNvPr>
          <p:cNvSpPr/>
          <p:nvPr/>
        </p:nvSpPr>
        <p:spPr>
          <a:xfrm>
            <a:off x="2773229" y="200463"/>
            <a:ext cx="90423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S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W</a:t>
            </a:r>
            <a:r>
              <a:rPr lang="en-US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O</a:t>
            </a:r>
            <a:r>
              <a:rPr lang="en-US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T</a:t>
            </a:r>
            <a:r>
              <a:rPr lang="uk-UA" sz="4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  <a:ea typeface="+mj-ea"/>
                <a:cs typeface="+mj-cs"/>
              </a:rPr>
              <a:t>-аналіз (педагогічний колектив)</a:t>
            </a:r>
            <a:endParaRPr lang="aa-E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71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47">
    <a:dk1>
      <a:srgbClr val="000000"/>
    </a:dk1>
    <a:lt1>
      <a:srgbClr val="FFFFFF"/>
    </a:lt1>
    <a:dk2>
      <a:srgbClr val="666666"/>
    </a:dk2>
    <a:lt2>
      <a:srgbClr val="CCCCCC"/>
    </a:lt2>
    <a:accent1>
      <a:srgbClr val="3A81BA"/>
    </a:accent1>
    <a:accent2>
      <a:srgbClr val="D89F39"/>
    </a:accent2>
    <a:accent3>
      <a:srgbClr val="8BAB42"/>
    </a:accent3>
    <a:accent4>
      <a:srgbClr val="57A7B5"/>
    </a:accent4>
    <a:accent5>
      <a:srgbClr val="8B81D2"/>
    </a:accent5>
    <a:accent6>
      <a:srgbClr val="963334"/>
    </a:accent6>
    <a:hlink>
      <a:srgbClr val="1155CC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47">
    <a:dk1>
      <a:srgbClr val="000000"/>
    </a:dk1>
    <a:lt1>
      <a:srgbClr val="FFFFFF"/>
    </a:lt1>
    <a:dk2>
      <a:srgbClr val="666666"/>
    </a:dk2>
    <a:lt2>
      <a:srgbClr val="CCCCCC"/>
    </a:lt2>
    <a:accent1>
      <a:srgbClr val="3A81BA"/>
    </a:accent1>
    <a:accent2>
      <a:srgbClr val="D89F39"/>
    </a:accent2>
    <a:accent3>
      <a:srgbClr val="8BAB42"/>
    </a:accent3>
    <a:accent4>
      <a:srgbClr val="57A7B5"/>
    </a:accent4>
    <a:accent5>
      <a:srgbClr val="8B81D2"/>
    </a:accent5>
    <a:accent6>
      <a:srgbClr val="963334"/>
    </a:accent6>
    <a:hlink>
      <a:srgbClr val="1155CC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347">
    <a:dk1>
      <a:srgbClr val="000000"/>
    </a:dk1>
    <a:lt1>
      <a:srgbClr val="FFFFFF"/>
    </a:lt1>
    <a:dk2>
      <a:srgbClr val="666666"/>
    </a:dk2>
    <a:lt2>
      <a:srgbClr val="CCCCCC"/>
    </a:lt2>
    <a:accent1>
      <a:srgbClr val="3A81BA"/>
    </a:accent1>
    <a:accent2>
      <a:srgbClr val="D89F39"/>
    </a:accent2>
    <a:accent3>
      <a:srgbClr val="8BAB42"/>
    </a:accent3>
    <a:accent4>
      <a:srgbClr val="57A7B5"/>
    </a:accent4>
    <a:accent5>
      <a:srgbClr val="8B81D2"/>
    </a:accent5>
    <a:accent6>
      <a:srgbClr val="963334"/>
    </a:accent6>
    <a:hlink>
      <a:srgbClr val="1155CC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347">
    <a:dk1>
      <a:srgbClr val="000000"/>
    </a:dk1>
    <a:lt1>
      <a:srgbClr val="FFFFFF"/>
    </a:lt1>
    <a:dk2>
      <a:srgbClr val="666666"/>
    </a:dk2>
    <a:lt2>
      <a:srgbClr val="CCCCCC"/>
    </a:lt2>
    <a:accent1>
      <a:srgbClr val="3A81BA"/>
    </a:accent1>
    <a:accent2>
      <a:srgbClr val="D89F39"/>
    </a:accent2>
    <a:accent3>
      <a:srgbClr val="8BAB42"/>
    </a:accent3>
    <a:accent4>
      <a:srgbClr val="57A7B5"/>
    </a:accent4>
    <a:accent5>
      <a:srgbClr val="8B81D2"/>
    </a:accent5>
    <a:accent6>
      <a:srgbClr val="963334"/>
    </a:accent6>
    <a:hlink>
      <a:srgbClr val="1155CC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1988</Words>
  <Application>Microsoft Office PowerPoint</Application>
  <PresentationFormat>Широкоэкранный</PresentationFormat>
  <Paragraphs>560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1" baseType="lpstr">
      <vt:lpstr>等线</vt:lpstr>
      <vt:lpstr>微软雅黑</vt:lpstr>
      <vt:lpstr>华文新魏</vt:lpstr>
      <vt:lpstr>Arial</vt:lpstr>
      <vt:lpstr>Arial Narrow</vt:lpstr>
      <vt:lpstr>Boldesqo Serif</vt:lpstr>
      <vt:lpstr>Calibri</vt:lpstr>
      <vt:lpstr>Calibri Light</vt:lpstr>
      <vt:lpstr>F</vt:lpstr>
      <vt:lpstr>inpin heiti</vt:lpstr>
      <vt:lpstr>Poppins</vt:lpstr>
      <vt:lpstr>ProximaNovaRegular</vt:lpstr>
      <vt:lpstr>Symbol</vt:lpstr>
      <vt:lpstr>Times New Roman</vt:lpstr>
      <vt:lpstr>Wingdings</vt:lpstr>
      <vt:lpstr>Office Theme</vt:lpstr>
      <vt:lpstr>Педагогічна рада</vt:lpstr>
      <vt:lpstr>Презентация PowerPoint</vt:lpstr>
      <vt:lpstr>Презентация PowerPoint</vt:lpstr>
      <vt:lpstr>Презентация PowerPoint</vt:lpstr>
      <vt:lpstr> Стратегія розвитку як складова управління КТЛ КМР. Автономія і якість освіти.</vt:lpstr>
      <vt:lpstr>Освітня траєкторія КТЛ КМР 2023/2024 н.р. SWOT-аналіз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Моніторинг якості освітніх послуг –  компетентнісний підхід до оцінювання, динаміка змін результатів навчання здобувачів освіти як інструмент для побудови індивідуальної освітньої траєкторії</vt:lpstr>
      <vt:lpstr>Інноваційна діяльність педагога: від теорії до успіху. Аналіз науково-дослідницької діяльності педагога з учнями через призму творчої обдарованості, «Інтелектуалів Криворіжжя»  та ДВ МАН України</vt:lpstr>
      <vt:lpstr>Безпечне освітнє середовище  як необхідна умова соціалізації і самореалізації дитини. Педагогіка партнерства — сучасний тип взаємодії між учасниками освітнього процесу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Антонина Николаевна</cp:lastModifiedBy>
  <cp:revision>84</cp:revision>
  <dcterms:created xsi:type="dcterms:W3CDTF">2023-02-12T09:35:53Z</dcterms:created>
  <dcterms:modified xsi:type="dcterms:W3CDTF">2023-12-24T19:17:43Z</dcterms:modified>
</cp:coreProperties>
</file>